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9" r:id="rId2"/>
    <p:sldId id="258" r:id="rId3"/>
    <p:sldId id="333" r:id="rId4"/>
    <p:sldId id="334" r:id="rId5"/>
    <p:sldId id="340" r:id="rId6"/>
    <p:sldId id="343" r:id="rId7"/>
    <p:sldId id="344" r:id="rId8"/>
    <p:sldId id="345" r:id="rId9"/>
    <p:sldId id="348" r:id="rId10"/>
    <p:sldId id="347" r:id="rId11"/>
    <p:sldId id="349" r:id="rId12"/>
    <p:sldId id="351" r:id="rId13"/>
    <p:sldId id="353" r:id="rId14"/>
    <p:sldId id="350" r:id="rId15"/>
    <p:sldId id="352" r:id="rId16"/>
    <p:sldId id="355" r:id="rId17"/>
    <p:sldId id="354"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F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576" y="4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4E140B-F52E-470D-B91F-254443A2889F}" type="datetimeFigureOut">
              <a:rPr lang="en-US" smtClean="0"/>
              <a:pPr/>
              <a:t>6/5/2025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FBDD03-51DB-4A5A-ACBA-90690C1BB70B}" type="slidenum">
              <a:rPr lang="en-US" smtClean="0"/>
              <a:pPr/>
              <a:t>‹#›</a:t>
            </a:fld>
            <a:endParaRPr lang="en-US"/>
          </a:p>
        </p:txBody>
      </p:sp>
    </p:spTree>
    <p:extLst>
      <p:ext uri="{BB962C8B-B14F-4D97-AF65-F5344CB8AC3E}">
        <p14:creationId xmlns:p14="http://schemas.microsoft.com/office/powerpoint/2010/main" val="3660563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0BCAE0-E4C2-4824-9EAA-D8C020533B3B}"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0BCAE0-E4C2-4824-9EAA-D8C020533B3B}"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0BCAE0-E4C2-4824-9EAA-D8C020533B3B}"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Title">
    <p:spTree>
      <p:nvGrpSpPr>
        <p:cNvPr id="1" name=""/>
        <p:cNvGrpSpPr/>
        <p:nvPr/>
      </p:nvGrpSpPr>
      <p:grpSpPr>
        <a:xfrm>
          <a:off x="0" y="0"/>
          <a:ext cx="0" cy="0"/>
          <a:chOff x="0" y="0"/>
          <a:chExt cx="0" cy="0"/>
        </a:xfrm>
      </p:grpSpPr>
      <p:pic>
        <p:nvPicPr>
          <p:cNvPr id="3" name="Picture 4" descr="E:\source\Bharat electronics\BEL\2000px-Bharat_Electronics_logo.svg.png"/>
          <p:cNvPicPr>
            <a:picLocks noChangeAspect="1" noChangeArrowheads="1"/>
          </p:cNvPicPr>
          <p:nvPr/>
        </p:nvPicPr>
        <p:blipFill>
          <a:blip r:embed="rId2" cstate="print"/>
          <a:srcRect/>
          <a:stretch>
            <a:fillRect/>
          </a:stretch>
        </p:blipFill>
        <p:spPr bwMode="auto">
          <a:xfrm>
            <a:off x="9700684" y="315914"/>
            <a:ext cx="2235200" cy="446087"/>
          </a:xfrm>
          <a:prstGeom prst="rect">
            <a:avLst/>
          </a:prstGeom>
          <a:noFill/>
          <a:ln w="9525">
            <a:noFill/>
            <a:miter lim="800000"/>
            <a:headEnd/>
            <a:tailEnd/>
          </a:ln>
        </p:spPr>
      </p:pic>
      <p:grpSp>
        <p:nvGrpSpPr>
          <p:cNvPr id="4" name="Group 4"/>
          <p:cNvGrpSpPr/>
          <p:nvPr/>
        </p:nvGrpSpPr>
        <p:grpSpPr>
          <a:xfrm>
            <a:off x="203200" y="792833"/>
            <a:ext cx="11788909" cy="218088"/>
            <a:chOff x="457200" y="783758"/>
            <a:chExt cx="9289288" cy="261706"/>
          </a:xfrm>
          <a:solidFill>
            <a:srgbClr val="19C3FF"/>
          </a:solidFill>
        </p:grpSpPr>
        <p:sp>
          <p:nvSpPr>
            <p:cNvPr id="5" name="Rectangle 4"/>
            <p:cNvSpPr/>
            <p:nvPr/>
          </p:nvSpPr>
          <p:spPr>
            <a:xfrm>
              <a:off x="457200" y="990600"/>
              <a:ext cx="9289288" cy="548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sp>
          <p:nvSpPr>
            <p:cNvPr id="6" name="Right Triangle 5"/>
            <p:cNvSpPr/>
            <p:nvPr/>
          </p:nvSpPr>
          <p:spPr>
            <a:xfrm>
              <a:off x="457200" y="783758"/>
              <a:ext cx="206844" cy="20684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endParaRPr>
            </a:p>
          </p:txBody>
        </p:sp>
      </p:grpSp>
      <p:sp>
        <p:nvSpPr>
          <p:cNvPr id="2" name="Title 1"/>
          <p:cNvSpPr>
            <a:spLocks noGrp="1"/>
          </p:cNvSpPr>
          <p:nvPr>
            <p:ph type="title"/>
          </p:nvPr>
        </p:nvSpPr>
        <p:spPr>
          <a:xfrm>
            <a:off x="609600" y="350838"/>
            <a:ext cx="9753600" cy="639762"/>
          </a:xfrm>
        </p:spPr>
        <p:txBody>
          <a:bodyPr/>
          <a:lstStyle>
            <a:lvl1pPr>
              <a:defRPr sz="2000" b="1">
                <a:solidFill>
                  <a:srgbClr val="377BCD"/>
                </a:solidFill>
              </a:defRPr>
            </a:lvl1pPr>
          </a:lstStyle>
          <a:p>
            <a:r>
              <a:rPr lang="en-US"/>
              <a:t>Click to edit Master title style</a:t>
            </a:r>
            <a:endParaRPr lang="en-US" dirty="0"/>
          </a:p>
        </p:txBody>
      </p:sp>
      <p:sp>
        <p:nvSpPr>
          <p:cNvPr id="7" name="Date Placeholder 2"/>
          <p:cNvSpPr>
            <a:spLocks noGrp="1"/>
          </p:cNvSpPr>
          <p:nvPr>
            <p:ph type="dt" sz="half" idx="10"/>
          </p:nvPr>
        </p:nvSpPr>
        <p:spPr/>
        <p:txBody>
          <a:bodyPr/>
          <a:lstStyle>
            <a:lvl1pPr>
              <a:defRPr>
                <a:ea typeface="SimSun" pitchFamily="2" charset="-122"/>
              </a:defRPr>
            </a:lvl1pPr>
          </a:lstStyle>
          <a:p>
            <a:fld id="{EC0C5EC9-FA8C-4551-B0F3-87EC6E4B0714}" type="datetimeFigureOut">
              <a:rPr lang="en-US" smtClean="0"/>
              <a:pPr/>
              <a:t>6/5/2025</a:t>
            </a:fld>
            <a:endParaRPr lang="en-US"/>
          </a:p>
        </p:txBody>
      </p:sp>
      <p:sp>
        <p:nvSpPr>
          <p:cNvPr id="8" name="Footer Placeholder 3"/>
          <p:cNvSpPr>
            <a:spLocks noGrp="1"/>
          </p:cNvSpPr>
          <p:nvPr>
            <p:ph type="ftr" sz="quarter" idx="11"/>
          </p:nvPr>
        </p:nvSpPr>
        <p:spPr/>
        <p:txBody>
          <a:bodyPr/>
          <a:lstStyle>
            <a:lvl1pPr>
              <a:defRPr>
                <a:ea typeface="SimSun" pitchFamily="2" charset="-122"/>
              </a:defRPr>
            </a:lvl1pPr>
          </a:lstStyle>
          <a:p>
            <a:endParaRPr lang="en-US"/>
          </a:p>
        </p:txBody>
      </p:sp>
      <p:sp>
        <p:nvSpPr>
          <p:cNvPr id="9" name="Slide Number Placeholder 4"/>
          <p:cNvSpPr>
            <a:spLocks noGrp="1"/>
          </p:cNvSpPr>
          <p:nvPr>
            <p:ph type="sldNum" sz="quarter" idx="12"/>
          </p:nvPr>
        </p:nvSpPr>
        <p:spPr/>
        <p:txBody>
          <a:bodyPr/>
          <a:lstStyle>
            <a:lvl1pPr>
              <a:defRPr>
                <a:ea typeface="SimSun" pitchFamily="2" charset="-122"/>
              </a:defRPr>
            </a:lvl1pPr>
          </a:lstStyle>
          <a:p>
            <a:fld id="{4E3E05FA-25D3-4DB5-BD8B-5C90C91658FA}" type="slidenum">
              <a:rPr lang="en-US" smtClean="0"/>
              <a:pPr/>
              <a:t>‹#›</a:t>
            </a:fld>
            <a:endParaRPr lang="en-US"/>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3" name="Picture 9"/>
          <p:cNvPicPr>
            <a:picLocks noChangeAspect="1"/>
          </p:cNvPicPr>
          <p:nvPr/>
        </p:nvPicPr>
        <p:blipFill>
          <a:blip r:embed="rId2"/>
          <a:srcRect/>
          <a:stretch>
            <a:fillRect/>
          </a:stretch>
        </p:blipFill>
        <p:spPr bwMode="auto">
          <a:xfrm>
            <a:off x="80434" y="0"/>
            <a:ext cx="12031133" cy="6858000"/>
          </a:xfrm>
          <a:prstGeom prst="rect">
            <a:avLst/>
          </a:prstGeom>
          <a:noFill/>
          <a:ln w="9525">
            <a:noFill/>
            <a:miter lim="800000"/>
            <a:headEnd/>
            <a:tailEnd/>
          </a:ln>
        </p:spPr>
      </p:pic>
      <p:pic>
        <p:nvPicPr>
          <p:cNvPr id="4" name="Picture 8"/>
          <p:cNvPicPr>
            <a:picLocks noChangeAspect="1"/>
          </p:cNvPicPr>
          <p:nvPr/>
        </p:nvPicPr>
        <p:blipFill>
          <a:blip r:embed="rId3"/>
          <a:srcRect/>
          <a:stretch>
            <a:fillRect/>
          </a:stretch>
        </p:blipFill>
        <p:spPr bwMode="auto">
          <a:xfrm>
            <a:off x="304800" y="304800"/>
            <a:ext cx="3431117" cy="762000"/>
          </a:xfrm>
          <a:prstGeom prst="rect">
            <a:avLst/>
          </a:prstGeom>
          <a:noFill/>
          <a:ln w="9525">
            <a:noFill/>
            <a:miter lim="800000"/>
            <a:headEnd/>
            <a:tailEnd/>
          </a:ln>
        </p:spPr>
      </p:pic>
      <p:sp>
        <p:nvSpPr>
          <p:cNvPr id="5" name="Rectangle 4"/>
          <p:cNvSpPr/>
          <p:nvPr/>
        </p:nvSpPr>
        <p:spPr>
          <a:xfrm>
            <a:off x="6191251" y="3276600"/>
            <a:ext cx="5730240" cy="1371600"/>
          </a:xfrm>
          <a:prstGeom prst="rect">
            <a:avLst/>
          </a:prstGeom>
          <a:gradFill flip="none" rotWithShape="1">
            <a:gsLst>
              <a:gs pos="0">
                <a:srgbClr val="080808">
                  <a:lumMod val="0"/>
                  <a:alpha val="0"/>
                </a:srgbClr>
              </a:gs>
              <a:gs pos="67000">
                <a:schemeClr val="tx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solidFill>
                <a:prstClr val="white"/>
              </a:solidFill>
            </a:endParaRPr>
          </a:p>
        </p:txBody>
      </p:sp>
      <p:sp>
        <p:nvSpPr>
          <p:cNvPr id="18" name="Text Placeholder 17"/>
          <p:cNvSpPr>
            <a:spLocks noGrp="1"/>
          </p:cNvSpPr>
          <p:nvPr>
            <p:ph type="body" sz="quarter" idx="10"/>
          </p:nvPr>
        </p:nvSpPr>
        <p:spPr>
          <a:xfrm>
            <a:off x="7273331" y="3271846"/>
            <a:ext cx="4632960" cy="1371600"/>
          </a:xfrm>
        </p:spPr>
        <p:txBody>
          <a:bodyPr/>
          <a:lstStyle>
            <a:lvl1pPr marL="0" indent="0">
              <a:buNone/>
              <a:defRPr baseline="0">
                <a:solidFill>
                  <a:schemeClr val="bg1"/>
                </a:solidFill>
              </a:defRPr>
            </a:lvl1pPr>
          </a:lstStyle>
          <a:p>
            <a:pPr lvl="0"/>
            <a:r>
              <a:rPr lang="en-US"/>
              <a:t>Click to edit Master text styles</a:t>
            </a: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0BCAE0-E4C2-4824-9EAA-D8C020533B3B}"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0BCAE0-E4C2-4824-9EAA-D8C020533B3B}"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0BCAE0-E4C2-4824-9EAA-D8C020533B3B}"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0BCAE0-E4C2-4824-9EAA-D8C020533B3B}" type="datetimeFigureOut">
              <a:rPr lang="en-US" smtClean="0"/>
              <a:pPr/>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0BCAE0-E4C2-4824-9EAA-D8C020533B3B}"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0BCAE0-E4C2-4824-9EAA-D8C020533B3B}" type="datetimeFigureOut">
              <a:rPr lang="en-US" smtClean="0"/>
              <a:pPr/>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0BCAE0-E4C2-4824-9EAA-D8C020533B3B}"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0BCAE0-E4C2-4824-9EAA-D8C020533B3B}"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09B9A4-2B5B-4471-9B90-75AAC43482C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BCAE0-E4C2-4824-9EAA-D8C020533B3B}" type="datetimeFigureOut">
              <a:rPr lang="en-US" smtClean="0"/>
              <a:pPr/>
              <a:t>6/5/2025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09B9A4-2B5B-4471-9B90-75AAC43482C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Placeholder 2"/>
          <p:cNvSpPr>
            <a:spLocks noGrp="1"/>
          </p:cNvSpPr>
          <p:nvPr>
            <p:ph type="body" sz="quarter" idx="10"/>
          </p:nvPr>
        </p:nvSpPr>
        <p:spPr>
          <a:xfrm>
            <a:off x="5562601" y="152400"/>
            <a:ext cx="4117975" cy="457200"/>
          </a:xfrm>
        </p:spPr>
        <p:txBody>
          <a:bodyPr/>
          <a:lstStyle/>
          <a:p>
            <a:pPr algn="ctr">
              <a:spcAft>
                <a:spcPts val="600"/>
              </a:spcAft>
            </a:pPr>
            <a:r>
              <a:rPr lang="en-US" sz="2400" b="1" dirty="0" err="1">
                <a:solidFill>
                  <a:srgbClr val="FF0000"/>
                </a:solidFill>
                <a:ea typeface="宋体" pitchFamily="2" charset="-122"/>
                <a:cs typeface="Arial" pitchFamily="34" charset="0"/>
                <a:sym typeface="Arial" pitchFamily="34" charset="0"/>
              </a:rPr>
              <a:t>CoE</a:t>
            </a:r>
            <a:r>
              <a:rPr lang="en-US" sz="2400" b="1" dirty="0">
                <a:solidFill>
                  <a:srgbClr val="FF0000"/>
                </a:solidFill>
                <a:ea typeface="宋体" pitchFamily="2" charset="-122"/>
                <a:cs typeface="Arial" pitchFamily="34" charset="0"/>
                <a:sym typeface="Arial" pitchFamily="34" charset="0"/>
              </a:rPr>
              <a:t>-R&amp;WS</a:t>
            </a:r>
            <a:endParaRPr lang="en-US" sz="2400" dirty="0">
              <a:solidFill>
                <a:srgbClr val="FF0000"/>
              </a:solidFill>
              <a:ea typeface="宋体" pitchFamily="2" charset="-122"/>
              <a:cs typeface="Arial" pitchFamily="34" charset="0"/>
              <a:sym typeface="Arial" pitchFamily="34" charset="0"/>
            </a:endParaRPr>
          </a:p>
        </p:txBody>
      </p:sp>
      <p:sp>
        <p:nvSpPr>
          <p:cNvPr id="3" name="Title 3"/>
          <p:cNvSpPr txBox="1">
            <a:spLocks/>
          </p:cNvSpPr>
          <p:nvPr/>
        </p:nvSpPr>
        <p:spPr bwMode="auto">
          <a:xfrm>
            <a:off x="5015880" y="3273886"/>
            <a:ext cx="6234112" cy="1266824"/>
          </a:xfrm>
          <a:prstGeom prst="rect">
            <a:avLst/>
          </a:prstGeom>
          <a:noFill/>
          <a:ln w="9525">
            <a:noFill/>
            <a:miter lim="800000"/>
            <a:headEnd/>
            <a:tailEnd/>
          </a:ln>
        </p:spPr>
        <p:txBody>
          <a:bodyPr anchor="ctr"/>
          <a:lstStyle/>
          <a:p>
            <a:pPr eaLnBrk="0" hangingPunct="0">
              <a:defRPr/>
            </a:pPr>
            <a:r>
              <a:rPr lang="en-IN" sz="3200" b="1" dirty="0">
                <a:solidFill>
                  <a:srgbClr val="FF0000"/>
                </a:solidFill>
                <a:latin typeface="Tahoma" pitchFamily="34" charset="0"/>
              </a:rPr>
              <a:t>         </a:t>
            </a:r>
            <a:endParaRPr lang="en-US" sz="3200" b="1" dirty="0">
              <a:solidFill>
                <a:srgbClr val="FF0000"/>
              </a:solidFill>
              <a:latin typeface="Tahoma" pitchFamily="34" charset="0"/>
            </a:endParaRPr>
          </a:p>
          <a:p>
            <a:pPr algn="ctr" eaLnBrk="0" hangingPunct="0">
              <a:defRPr/>
            </a:pPr>
            <a:r>
              <a:rPr lang="en-IN" sz="2800" b="1" dirty="0">
                <a:solidFill>
                  <a:srgbClr val="FF0000"/>
                </a:solidFill>
                <a:latin typeface="Tahoma" pitchFamily="34" charset="0"/>
              </a:rPr>
              <a:t>Web Enabled </a:t>
            </a:r>
            <a:r>
              <a:rPr lang="en-IN" sz="2800" b="1" dirty="0" err="1">
                <a:solidFill>
                  <a:srgbClr val="FF0000"/>
                </a:solidFill>
                <a:latin typeface="Tahoma" pitchFamily="34" charset="0"/>
              </a:rPr>
              <a:t>M.Tech</a:t>
            </a:r>
            <a:r>
              <a:rPr lang="en-IN" sz="2800" b="1" dirty="0">
                <a:solidFill>
                  <a:srgbClr val="FF0000"/>
                </a:solidFill>
                <a:latin typeface="Tahoma" pitchFamily="34" charset="0"/>
              </a:rPr>
              <a:t> (IITM) </a:t>
            </a:r>
          </a:p>
          <a:p>
            <a:pPr algn="ctr" eaLnBrk="0" hangingPunct="0">
              <a:defRPr/>
            </a:pPr>
            <a:r>
              <a:rPr lang="en-IN" sz="2800" b="1" dirty="0">
                <a:solidFill>
                  <a:srgbClr val="FF0000"/>
                </a:solidFill>
                <a:latin typeface="Tahoma" pitchFamily="34" charset="0"/>
              </a:rPr>
              <a:t>Communication &amp; Signal Processing </a:t>
            </a:r>
          </a:p>
          <a:p>
            <a:pPr algn="ctr" eaLnBrk="0" hangingPunct="0">
              <a:defRPr/>
            </a:pPr>
            <a:endParaRPr lang="en-US" sz="2800" b="1" dirty="0">
              <a:solidFill>
                <a:srgbClr val="FF0000"/>
              </a:solidFill>
              <a:latin typeface="Tahoma" pitchFamily="34" charset="0"/>
            </a:endParaRPr>
          </a:p>
        </p:txBody>
      </p:sp>
      <p:sp>
        <p:nvSpPr>
          <p:cNvPr id="4" name="TextBox 4"/>
          <p:cNvSpPr txBox="1">
            <a:spLocks noChangeArrowheads="1"/>
          </p:cNvSpPr>
          <p:nvPr/>
        </p:nvSpPr>
        <p:spPr bwMode="auto">
          <a:xfrm>
            <a:off x="2895601" y="2111376"/>
            <a:ext cx="7072313" cy="708025"/>
          </a:xfrm>
          <a:prstGeom prst="rect">
            <a:avLst/>
          </a:prstGeom>
          <a:noFill/>
          <a:ln w="9525">
            <a:noFill/>
            <a:miter lim="800000"/>
            <a:headEnd/>
            <a:tailEnd/>
          </a:ln>
        </p:spPr>
        <p:txBody>
          <a:bodyPr>
            <a:spAutoFit/>
          </a:bodyPr>
          <a:lstStyle/>
          <a:p>
            <a:pPr algn="ctr">
              <a:defRPr/>
            </a:pPr>
            <a:r>
              <a:rPr lang="en-US" sz="4000" b="1" dirty="0">
                <a:solidFill>
                  <a:srgbClr val="0000CC"/>
                </a:solidFill>
                <a:latin typeface="Tahoma" pitchFamily="34" charset="0"/>
              </a:rPr>
              <a:t>                  Presentation on</a:t>
            </a:r>
          </a:p>
        </p:txBody>
      </p:sp>
      <p:sp>
        <p:nvSpPr>
          <p:cNvPr id="5" name="TextBox 4"/>
          <p:cNvSpPr txBox="1">
            <a:spLocks noChangeArrowheads="1"/>
          </p:cNvSpPr>
          <p:nvPr/>
        </p:nvSpPr>
        <p:spPr bwMode="auto">
          <a:xfrm>
            <a:off x="2362201" y="1066801"/>
            <a:ext cx="7072313" cy="708025"/>
          </a:xfrm>
          <a:prstGeom prst="rect">
            <a:avLst/>
          </a:prstGeom>
          <a:noFill/>
          <a:ln w="9525">
            <a:noFill/>
            <a:miter lim="800000"/>
            <a:headEnd/>
            <a:tailEnd/>
          </a:ln>
        </p:spPr>
        <p:txBody>
          <a:bodyPr>
            <a:spAutoFit/>
          </a:bodyPr>
          <a:lstStyle/>
          <a:p>
            <a:pPr algn="ctr">
              <a:defRPr/>
            </a:pPr>
            <a:r>
              <a:rPr lang="en-US" sz="4000" b="1" dirty="0">
                <a:solidFill>
                  <a:srgbClr val="0000CC"/>
                </a:solidFill>
                <a:latin typeface="Tahoma" pitchFamily="34" charset="0"/>
              </a:rPr>
              <a:t>                         Welcome to</a:t>
            </a:r>
          </a:p>
        </p:txBody>
      </p:sp>
      <p:sp>
        <p:nvSpPr>
          <p:cNvPr id="6" name="Text Placeholder 2"/>
          <p:cNvSpPr txBox="1">
            <a:spLocks/>
          </p:cNvSpPr>
          <p:nvPr/>
        </p:nvSpPr>
        <p:spPr bwMode="auto">
          <a:xfrm>
            <a:off x="119336" y="6381328"/>
            <a:ext cx="1828800" cy="381000"/>
          </a:xfrm>
          <a:prstGeom prst="rect">
            <a:avLst/>
          </a:prstGeom>
          <a:noFill/>
          <a:ln w="9525">
            <a:noFill/>
            <a:miter lim="800000"/>
            <a:headEnd/>
            <a:tailEnd/>
          </a:ln>
        </p:spPr>
        <p:txBody>
          <a:bodyPr/>
          <a:lstStyle/>
          <a:p>
            <a:pPr algn="ctr" eaLnBrk="0" hangingPunct="0">
              <a:spcBef>
                <a:spcPct val="20000"/>
              </a:spcBef>
              <a:spcAft>
                <a:spcPts val="600"/>
              </a:spcAft>
              <a:defRPr/>
            </a:pPr>
            <a:r>
              <a:rPr lang="en-US" kern="0" dirty="0">
                <a:solidFill>
                  <a:srgbClr val="C00000"/>
                </a:solidFill>
                <a:latin typeface="Arial" charset="0"/>
                <a:ea typeface="SimSun" pitchFamily="2" charset="-122"/>
                <a:cs typeface="Arial" charset="0"/>
                <a:sym typeface="Arial" charset="0"/>
              </a:rPr>
              <a:t>05th June 2025</a:t>
            </a:r>
            <a:endParaRPr lang="en-US" kern="0" dirty="0">
              <a:solidFill>
                <a:srgbClr val="C00000"/>
              </a:solidFill>
              <a:latin typeface="Arial" charset="0"/>
              <a:ea typeface="SimHei" pitchFamily="2" charset="-122"/>
              <a:cs typeface="Arial" charset="0"/>
            </a:endParaRPr>
          </a:p>
        </p:txBody>
      </p:sp>
      <p:sp>
        <p:nvSpPr>
          <p:cNvPr id="2" name="Rectangle 1"/>
          <p:cNvSpPr/>
          <p:nvPr/>
        </p:nvSpPr>
        <p:spPr>
          <a:xfrm>
            <a:off x="7907488" y="4653136"/>
            <a:ext cx="4120851" cy="2492990"/>
          </a:xfrm>
          <a:prstGeom prst="rect">
            <a:avLst/>
          </a:prstGeom>
        </p:spPr>
        <p:txBody>
          <a:bodyPr wrap="square">
            <a:spAutoFit/>
          </a:bodyPr>
          <a:lstStyle/>
          <a:p>
            <a:pPr algn="r">
              <a:lnSpc>
                <a:spcPct val="100000"/>
              </a:lnSpc>
            </a:pPr>
            <a:r>
              <a:rPr lang="en-IN" sz="2800" b="1" dirty="0" err="1">
                <a:solidFill>
                  <a:srgbClr val="0000CC"/>
                </a:solidFill>
                <a:latin typeface="Tahoma" pitchFamily="34" charset="0"/>
              </a:rPr>
              <a:t>Nirbhay</a:t>
            </a:r>
            <a:r>
              <a:rPr lang="en-IN" sz="2800" b="1" dirty="0">
                <a:solidFill>
                  <a:srgbClr val="0000CC"/>
                </a:solidFill>
                <a:latin typeface="Tahoma" pitchFamily="34" charset="0"/>
              </a:rPr>
              <a:t> Kumar Singh</a:t>
            </a:r>
          </a:p>
          <a:p>
            <a:pPr algn="r">
              <a:lnSpc>
                <a:spcPct val="100000"/>
              </a:lnSpc>
            </a:pPr>
            <a:r>
              <a:rPr lang="en-IN" sz="2800" b="1" dirty="0">
                <a:solidFill>
                  <a:srgbClr val="0000CC"/>
                </a:solidFill>
                <a:latin typeface="Tahoma" pitchFamily="34" charset="0"/>
              </a:rPr>
              <a:t>Deputy Manager</a:t>
            </a:r>
          </a:p>
          <a:p>
            <a:pPr algn="r">
              <a:lnSpc>
                <a:spcPct val="100000"/>
              </a:lnSpc>
            </a:pPr>
            <a:r>
              <a:rPr lang="en-IN" sz="2800" b="1" dirty="0" err="1">
                <a:solidFill>
                  <a:srgbClr val="0000CC"/>
                </a:solidFill>
                <a:latin typeface="Tahoma" pitchFamily="34" charset="0"/>
              </a:rPr>
              <a:t>CoE</a:t>
            </a:r>
            <a:r>
              <a:rPr lang="en-IN" sz="2800" b="1" dirty="0">
                <a:solidFill>
                  <a:srgbClr val="0000CC"/>
                </a:solidFill>
                <a:latin typeface="Tahoma" pitchFamily="34" charset="0"/>
              </a:rPr>
              <a:t>-R&amp;WS</a:t>
            </a:r>
          </a:p>
          <a:p>
            <a:pPr algn="r">
              <a:lnSpc>
                <a:spcPct val="100000"/>
              </a:lnSpc>
            </a:pPr>
            <a:r>
              <a:rPr lang="en-IN" sz="2800" b="1" dirty="0">
                <a:solidFill>
                  <a:srgbClr val="0000CC"/>
                </a:solidFill>
                <a:latin typeface="Tahoma" pitchFamily="34" charset="0"/>
              </a:rPr>
              <a:t>2021-2024</a:t>
            </a:r>
          </a:p>
          <a:p>
            <a:pPr algn="r">
              <a:lnSpc>
                <a:spcPct val="100000"/>
              </a:lnSpc>
            </a:pPr>
            <a:r>
              <a:rPr lang="en-IN" sz="2800" b="1" dirty="0">
                <a:solidFill>
                  <a:srgbClr val="0000CC"/>
                </a:solidFill>
                <a:latin typeface="Tahoma" pitchFamily="34" charset="0"/>
              </a:rPr>
              <a:t>Grade: 9.32</a:t>
            </a:r>
          </a:p>
          <a:p>
            <a:pPr algn="r">
              <a:lnSpc>
                <a:spcPct val="100000"/>
              </a:lnSpc>
            </a:pPr>
            <a:endParaRPr lang="en-IN" sz="1400" spc="-1" dirty="0">
              <a:solidFill>
                <a:srgbClr val="FF0000"/>
              </a:solidFill>
              <a:uFill>
                <a:solidFill>
                  <a:srgbClr val="FFFFFF"/>
                </a:solidFill>
              </a:uFill>
              <a:ea typeface="ＭＳ Ｐゴシック"/>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BD3470-8932-65E3-A209-FD26B76CAED1}"/>
              </a:ext>
            </a:extLst>
          </p:cNvPr>
          <p:cNvSpPr txBox="1">
            <a:spLocks/>
          </p:cNvSpPr>
          <p:nvPr/>
        </p:nvSpPr>
        <p:spPr>
          <a:xfrm>
            <a:off x="191344" y="-171400"/>
            <a:ext cx="11568072" cy="11448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1" dirty="0">
                <a:solidFill>
                  <a:srgbClr val="0000CC"/>
                </a:solidFill>
                <a:uFill>
                  <a:solidFill>
                    <a:srgbClr val="FFFFFF"/>
                  </a:solidFill>
                </a:uFill>
                <a:latin typeface="Calibri"/>
                <a:ea typeface="ＭＳ Ｐゴシック"/>
                <a:cs typeface="+mn-cs"/>
              </a:rPr>
              <a:t>Synchronization of n-channel digital transceiver</a:t>
            </a:r>
            <a:endParaRPr lang="en-IN" b="1" spc="-1" dirty="0">
              <a:solidFill>
                <a:srgbClr val="0000CC"/>
              </a:solidFill>
              <a:uFill>
                <a:solidFill>
                  <a:srgbClr val="FFFFFF"/>
                </a:solidFill>
              </a:uFill>
              <a:latin typeface="Calibri"/>
              <a:ea typeface="ＭＳ Ｐゴシック"/>
              <a:cs typeface="+mn-cs"/>
            </a:endParaRPr>
          </a:p>
        </p:txBody>
      </p:sp>
      <p:pic>
        <p:nvPicPr>
          <p:cNvPr id="6" name="Picture 5">
            <a:extLst>
              <a:ext uri="{FF2B5EF4-FFF2-40B4-BE49-F238E27FC236}">
                <a16:creationId xmlns:a16="http://schemas.microsoft.com/office/drawing/2014/main" id="{48CFBBCB-8652-3CA2-C895-47BBB15D63B8}"/>
              </a:ext>
            </a:extLst>
          </p:cNvPr>
          <p:cNvPicPr>
            <a:picLocks noChangeAspect="1"/>
          </p:cNvPicPr>
          <p:nvPr/>
        </p:nvPicPr>
        <p:blipFill>
          <a:blip r:embed="rId2"/>
          <a:stretch>
            <a:fillRect/>
          </a:stretch>
        </p:blipFill>
        <p:spPr>
          <a:xfrm>
            <a:off x="1376039" y="1144800"/>
            <a:ext cx="8460419" cy="5566718"/>
          </a:xfrm>
          <a:prstGeom prst="rect">
            <a:avLst/>
          </a:prstGeom>
        </p:spPr>
      </p:pic>
    </p:spTree>
    <p:extLst>
      <p:ext uri="{BB962C8B-B14F-4D97-AF65-F5344CB8AC3E}">
        <p14:creationId xmlns:p14="http://schemas.microsoft.com/office/powerpoint/2010/main" val="74472228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2CD001E-DF09-8680-E7D3-35133AC86DA8}"/>
              </a:ext>
            </a:extLst>
          </p:cNvPr>
          <p:cNvSpPr txBox="1">
            <a:spLocks/>
          </p:cNvSpPr>
          <p:nvPr/>
        </p:nvSpPr>
        <p:spPr>
          <a:xfrm>
            <a:off x="0" y="193613"/>
            <a:ext cx="10487727" cy="11448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 normalizeH="0" baseline="0" noProof="0" dirty="0">
                <a:ln>
                  <a:noFill/>
                </a:ln>
                <a:solidFill>
                  <a:srgbClr val="0000CC"/>
                </a:solidFill>
                <a:effectLst/>
                <a:uLnTx/>
                <a:uFill>
                  <a:solidFill>
                    <a:srgbClr val="FFFFFF"/>
                  </a:solidFill>
                </a:uFill>
                <a:latin typeface="Calibri"/>
                <a:ea typeface="ＭＳ Ｐゴシック"/>
                <a:cs typeface="+mn-cs"/>
              </a:rPr>
              <a:t>Test setup of </a:t>
            </a:r>
            <a:r>
              <a:rPr kumimoji="0" lang="en-IN" sz="4400" b="1" i="0" u="none" strike="noStrike" kern="1200" cap="none" spc="-1" normalizeH="0" baseline="0" noProof="0" dirty="0">
                <a:ln>
                  <a:noFill/>
                </a:ln>
                <a:solidFill>
                  <a:srgbClr val="0000CC"/>
                </a:solidFill>
                <a:effectLst/>
                <a:uLnTx/>
                <a:uFill>
                  <a:solidFill>
                    <a:srgbClr val="FFFFFF"/>
                  </a:solidFill>
                </a:uFill>
                <a:latin typeface="Calibri"/>
                <a:ea typeface="ＭＳ Ｐゴシック"/>
                <a:cs typeface="+mn-cs"/>
              </a:rPr>
              <a:t>Hovering helicopters and Drone</a:t>
            </a:r>
            <a:br>
              <a:rPr kumimoji="0" lang="en-IN" sz="4400" b="0" i="0" u="none" strike="noStrike" kern="1200" cap="none" spc="0" normalizeH="0" baseline="0" noProof="0" dirty="0">
                <a:ln>
                  <a:noFill/>
                </a:ln>
                <a:solidFill>
                  <a:sysClr val="windowText" lastClr="000000"/>
                </a:solidFill>
                <a:effectLst/>
                <a:uLnTx/>
                <a:uFillTx/>
                <a:latin typeface="Arial"/>
              </a:rPr>
            </a:br>
            <a:endParaRPr kumimoji="0" lang="en-IN" sz="4400" b="1" i="0" u="none" strike="noStrike" kern="1200" cap="none" spc="-1" normalizeH="0" baseline="0" noProof="0" dirty="0">
              <a:ln>
                <a:noFill/>
              </a:ln>
              <a:solidFill>
                <a:srgbClr val="0000CC"/>
              </a:solidFill>
              <a:effectLst/>
              <a:uLnTx/>
              <a:uFill>
                <a:solidFill>
                  <a:srgbClr val="FFFFFF"/>
                </a:solidFill>
              </a:uFill>
              <a:latin typeface="Calibri"/>
              <a:ea typeface="ＭＳ Ｐゴシック"/>
              <a:cs typeface="+mn-cs"/>
            </a:endParaRPr>
          </a:p>
        </p:txBody>
      </p:sp>
      <p:pic>
        <p:nvPicPr>
          <p:cNvPr id="6" name="Picture 5">
            <a:extLst>
              <a:ext uri="{FF2B5EF4-FFF2-40B4-BE49-F238E27FC236}">
                <a16:creationId xmlns:a16="http://schemas.microsoft.com/office/drawing/2014/main" id="{C148D6CD-4953-45BF-8A88-5F29C95E0FF5}"/>
              </a:ext>
            </a:extLst>
          </p:cNvPr>
          <p:cNvPicPr>
            <a:picLocks noChangeAspect="1"/>
          </p:cNvPicPr>
          <p:nvPr/>
        </p:nvPicPr>
        <p:blipFill>
          <a:blip r:embed="rId2"/>
          <a:stretch>
            <a:fillRect/>
          </a:stretch>
        </p:blipFill>
        <p:spPr>
          <a:xfrm>
            <a:off x="839416" y="1091474"/>
            <a:ext cx="4183558" cy="2179133"/>
          </a:xfrm>
          <a:prstGeom prst="rect">
            <a:avLst/>
          </a:prstGeom>
        </p:spPr>
      </p:pic>
      <p:pic>
        <p:nvPicPr>
          <p:cNvPr id="7" name="Picture 6">
            <a:extLst>
              <a:ext uri="{FF2B5EF4-FFF2-40B4-BE49-F238E27FC236}">
                <a16:creationId xmlns:a16="http://schemas.microsoft.com/office/drawing/2014/main" id="{2BA2EF6C-8F43-3DB3-9FF4-D99CB3AB72BC}"/>
              </a:ext>
            </a:extLst>
          </p:cNvPr>
          <p:cNvPicPr>
            <a:picLocks noChangeAspect="1"/>
          </p:cNvPicPr>
          <p:nvPr/>
        </p:nvPicPr>
        <p:blipFill>
          <a:blip r:embed="rId3"/>
          <a:stretch>
            <a:fillRect/>
          </a:stretch>
        </p:blipFill>
        <p:spPr>
          <a:xfrm>
            <a:off x="6672064" y="1338413"/>
            <a:ext cx="4355106" cy="2179133"/>
          </a:xfrm>
          <a:prstGeom prst="rect">
            <a:avLst/>
          </a:prstGeom>
        </p:spPr>
      </p:pic>
      <p:pic>
        <p:nvPicPr>
          <p:cNvPr id="8" name="Picture 7">
            <a:extLst>
              <a:ext uri="{FF2B5EF4-FFF2-40B4-BE49-F238E27FC236}">
                <a16:creationId xmlns:a16="http://schemas.microsoft.com/office/drawing/2014/main" id="{2851B8A4-CF40-EF0D-9D8D-2244960EBB53}"/>
              </a:ext>
            </a:extLst>
          </p:cNvPr>
          <p:cNvPicPr>
            <a:picLocks noChangeAspect="1"/>
          </p:cNvPicPr>
          <p:nvPr/>
        </p:nvPicPr>
        <p:blipFill>
          <a:blip r:embed="rId4"/>
          <a:stretch>
            <a:fillRect/>
          </a:stretch>
        </p:blipFill>
        <p:spPr>
          <a:xfrm>
            <a:off x="1048843" y="4027417"/>
            <a:ext cx="4115502" cy="2561526"/>
          </a:xfrm>
          <a:prstGeom prst="rect">
            <a:avLst/>
          </a:prstGeom>
        </p:spPr>
      </p:pic>
      <p:pic>
        <p:nvPicPr>
          <p:cNvPr id="9" name="Picture 8">
            <a:extLst>
              <a:ext uri="{FF2B5EF4-FFF2-40B4-BE49-F238E27FC236}">
                <a16:creationId xmlns:a16="http://schemas.microsoft.com/office/drawing/2014/main" id="{3F7508EE-DEF9-B27C-0B60-035E2A777F6B}"/>
              </a:ext>
            </a:extLst>
          </p:cNvPr>
          <p:cNvPicPr>
            <a:picLocks noChangeAspect="1"/>
          </p:cNvPicPr>
          <p:nvPr/>
        </p:nvPicPr>
        <p:blipFill>
          <a:blip r:embed="rId5"/>
          <a:stretch>
            <a:fillRect/>
          </a:stretch>
        </p:blipFill>
        <p:spPr>
          <a:xfrm>
            <a:off x="5837444" y="4039098"/>
            <a:ext cx="5874714" cy="2469690"/>
          </a:xfrm>
          <a:prstGeom prst="rect">
            <a:avLst/>
          </a:prstGeom>
        </p:spPr>
      </p:pic>
    </p:spTree>
    <p:extLst>
      <p:ext uri="{BB962C8B-B14F-4D97-AF65-F5344CB8AC3E}">
        <p14:creationId xmlns:p14="http://schemas.microsoft.com/office/powerpoint/2010/main" val="112128283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B17AFA-4008-841B-801B-3693BD8F0C04}"/>
              </a:ext>
            </a:extLst>
          </p:cNvPr>
          <p:cNvSpPr txBox="1">
            <a:spLocks/>
          </p:cNvSpPr>
          <p:nvPr/>
        </p:nvSpPr>
        <p:spPr>
          <a:xfrm>
            <a:off x="0" y="0"/>
            <a:ext cx="10200456" cy="11448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spc="-1" dirty="0">
                <a:solidFill>
                  <a:srgbClr val="0000CC"/>
                </a:solidFill>
                <a:uFill>
                  <a:solidFill>
                    <a:srgbClr val="FFFFFF"/>
                  </a:solidFill>
                </a:uFill>
                <a:latin typeface="Calibri"/>
                <a:ea typeface="ＭＳ Ｐゴシック"/>
                <a:cs typeface="+mn-cs"/>
              </a:rPr>
              <a:t>Data collection: </a:t>
            </a:r>
            <a:r>
              <a:rPr lang="en-GB" spc="-1" dirty="0">
                <a:solidFill>
                  <a:srgbClr val="FF0000"/>
                </a:solidFill>
                <a:uFill>
                  <a:solidFill>
                    <a:srgbClr val="FFFFFF"/>
                  </a:solidFill>
                </a:uFill>
                <a:latin typeface="Calibri"/>
                <a:ea typeface="ＭＳ Ｐゴシック"/>
                <a:cs typeface="+mn-cs"/>
              </a:rPr>
              <a:t>collection sites</a:t>
            </a:r>
            <a:endParaRPr lang="en-IN" spc="-1" dirty="0">
              <a:solidFill>
                <a:srgbClr val="FF0000"/>
              </a:solidFill>
              <a:uFill>
                <a:solidFill>
                  <a:srgbClr val="FFFFFF"/>
                </a:solidFill>
              </a:uFill>
              <a:latin typeface="Calibri"/>
              <a:ea typeface="ＭＳ Ｐゴシック"/>
              <a:cs typeface="+mn-cs"/>
            </a:endParaRPr>
          </a:p>
        </p:txBody>
      </p:sp>
      <p:pic>
        <p:nvPicPr>
          <p:cNvPr id="8" name="Picture 7">
            <a:extLst>
              <a:ext uri="{FF2B5EF4-FFF2-40B4-BE49-F238E27FC236}">
                <a16:creationId xmlns:a16="http://schemas.microsoft.com/office/drawing/2014/main" id="{B6BB4196-40BA-A245-AF3D-15527E72B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549" y="1418400"/>
            <a:ext cx="3580251" cy="4546600"/>
          </a:xfrm>
          <a:prstGeom prst="rect">
            <a:avLst/>
          </a:prstGeom>
        </p:spPr>
      </p:pic>
      <p:pic>
        <p:nvPicPr>
          <p:cNvPr id="9" name="Picture 8">
            <a:extLst>
              <a:ext uri="{FF2B5EF4-FFF2-40B4-BE49-F238E27FC236}">
                <a16:creationId xmlns:a16="http://schemas.microsoft.com/office/drawing/2014/main" id="{72898D1A-F32C-3E42-1EB9-F2C51750E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400" y="1418400"/>
            <a:ext cx="3605651" cy="4948650"/>
          </a:xfrm>
          <a:prstGeom prst="rect">
            <a:avLst/>
          </a:prstGeom>
        </p:spPr>
      </p:pic>
      <p:sp>
        <p:nvSpPr>
          <p:cNvPr id="10" name="TextBox 9">
            <a:extLst>
              <a:ext uri="{FF2B5EF4-FFF2-40B4-BE49-F238E27FC236}">
                <a16:creationId xmlns:a16="http://schemas.microsoft.com/office/drawing/2014/main" id="{A646157B-E32B-ED48-9AFA-75D9EDAE6389}"/>
              </a:ext>
            </a:extLst>
          </p:cNvPr>
          <p:cNvSpPr txBox="1"/>
          <p:nvPr/>
        </p:nvSpPr>
        <p:spPr>
          <a:xfrm>
            <a:off x="1587500" y="6248400"/>
            <a:ext cx="3467616" cy="369332"/>
          </a:xfrm>
          <a:prstGeom prst="rect">
            <a:avLst/>
          </a:prstGeom>
          <a:noFill/>
        </p:spPr>
        <p:txBody>
          <a:bodyPr wrap="none" rtlCol="0">
            <a:spAutoFit/>
          </a:bodyPr>
          <a:lstStyle/>
          <a:p>
            <a:r>
              <a:rPr lang="en-IN" dirty="0">
                <a:solidFill>
                  <a:prstClr val="black"/>
                </a:solidFill>
                <a:latin typeface="Arial"/>
              </a:rPr>
              <a:t>Data collection strategy 1: radial</a:t>
            </a:r>
          </a:p>
        </p:txBody>
      </p:sp>
      <p:sp>
        <p:nvSpPr>
          <p:cNvPr id="11" name="TextBox 10">
            <a:extLst>
              <a:ext uri="{FF2B5EF4-FFF2-40B4-BE49-F238E27FC236}">
                <a16:creationId xmlns:a16="http://schemas.microsoft.com/office/drawing/2014/main" id="{6036C170-7CC6-ADD1-06BC-E586936B5F40}"/>
              </a:ext>
            </a:extLst>
          </p:cNvPr>
          <p:cNvSpPr txBox="1"/>
          <p:nvPr/>
        </p:nvSpPr>
        <p:spPr>
          <a:xfrm>
            <a:off x="7137400" y="6433066"/>
            <a:ext cx="3950825" cy="369332"/>
          </a:xfrm>
          <a:prstGeom prst="rect">
            <a:avLst/>
          </a:prstGeom>
          <a:noFill/>
        </p:spPr>
        <p:txBody>
          <a:bodyPr wrap="none" rtlCol="0">
            <a:spAutoFit/>
          </a:bodyPr>
          <a:lstStyle/>
          <a:p>
            <a:r>
              <a:rPr lang="en-IN" dirty="0">
                <a:solidFill>
                  <a:prstClr val="black"/>
                </a:solidFill>
                <a:latin typeface="Arial"/>
              </a:rPr>
              <a:t>Data collection strategy 2: Tangential</a:t>
            </a:r>
          </a:p>
        </p:txBody>
      </p:sp>
    </p:spTree>
    <p:extLst>
      <p:ext uri="{BB962C8B-B14F-4D97-AF65-F5344CB8AC3E}">
        <p14:creationId xmlns:p14="http://schemas.microsoft.com/office/powerpoint/2010/main" val="198695967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881865EE-34F5-334F-2CED-EA586FF273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latin typeface="Arial"/>
            </a:endParaRPr>
          </a:p>
        </p:txBody>
      </p:sp>
      <p:sp>
        <p:nvSpPr>
          <p:cNvPr id="8" name="Title 1">
            <a:extLst>
              <a:ext uri="{FF2B5EF4-FFF2-40B4-BE49-F238E27FC236}">
                <a16:creationId xmlns:a16="http://schemas.microsoft.com/office/drawing/2014/main" id="{D6869335-ECEF-A7AF-C884-6CD9425325CF}"/>
              </a:ext>
            </a:extLst>
          </p:cNvPr>
          <p:cNvSpPr txBox="1">
            <a:spLocks/>
          </p:cNvSpPr>
          <p:nvPr/>
        </p:nvSpPr>
        <p:spPr>
          <a:xfrm>
            <a:off x="119336" y="3136308"/>
            <a:ext cx="10972440" cy="11448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spc="-1" dirty="0">
                <a:solidFill>
                  <a:srgbClr val="0000CC"/>
                </a:solidFill>
                <a:uFill>
                  <a:solidFill>
                    <a:srgbClr val="FFFFFF"/>
                  </a:solidFill>
                </a:uFill>
                <a:latin typeface="Calibri"/>
                <a:ea typeface="ＭＳ Ｐゴシック"/>
                <a:cs typeface="+mn-cs"/>
              </a:rPr>
              <a:t>Target Classification: </a:t>
            </a:r>
            <a:r>
              <a:rPr lang="en-GB" spc="-1" dirty="0">
                <a:solidFill>
                  <a:srgbClr val="FF0000"/>
                </a:solidFill>
                <a:uFill>
                  <a:solidFill>
                    <a:srgbClr val="FFFFFF"/>
                  </a:solidFill>
                </a:uFill>
                <a:latin typeface="Calibri"/>
                <a:ea typeface="ＭＳ Ｐゴシック"/>
                <a:cs typeface="+mn-cs"/>
              </a:rPr>
              <a:t>Deep learning models </a:t>
            </a:r>
            <a:endParaRPr lang="en-IN" spc="-1" dirty="0">
              <a:solidFill>
                <a:srgbClr val="FF0000"/>
              </a:solidFill>
              <a:uFill>
                <a:solidFill>
                  <a:srgbClr val="FFFFFF"/>
                </a:solidFill>
              </a:uFill>
              <a:latin typeface="Calibri"/>
              <a:ea typeface="ＭＳ Ｐゴシック"/>
              <a:cs typeface="+mn-cs"/>
            </a:endParaRPr>
          </a:p>
        </p:txBody>
      </p:sp>
      <p:sp>
        <p:nvSpPr>
          <p:cNvPr id="9" name="TextBox 8">
            <a:extLst>
              <a:ext uri="{FF2B5EF4-FFF2-40B4-BE49-F238E27FC236}">
                <a16:creationId xmlns:a16="http://schemas.microsoft.com/office/drawing/2014/main" id="{B3A040DD-926C-5651-8E14-D53D06D5B281}"/>
              </a:ext>
            </a:extLst>
          </p:cNvPr>
          <p:cNvSpPr txBox="1"/>
          <p:nvPr/>
        </p:nvSpPr>
        <p:spPr>
          <a:xfrm>
            <a:off x="222953" y="4886723"/>
            <a:ext cx="11953695" cy="769441"/>
          </a:xfrm>
          <a:prstGeom prst="rect">
            <a:avLst/>
          </a:prstGeom>
          <a:noFill/>
        </p:spPr>
        <p:txBody>
          <a:bodyPr wrap="square" rtlCol="0">
            <a:spAutoFit/>
          </a:bodyPr>
          <a:lstStyle/>
          <a:p>
            <a:pPr marL="457200" indent="-457200">
              <a:buFont typeface="+mj-lt"/>
              <a:buAutoNum type="arabicPeriod"/>
            </a:pPr>
            <a:r>
              <a:rPr lang="en-IN" sz="2200" dirty="0">
                <a:solidFill>
                  <a:prstClr val="black"/>
                </a:solidFill>
                <a:latin typeface="Arial"/>
              </a:rPr>
              <a:t>Convolutional neural network(CNN)</a:t>
            </a:r>
          </a:p>
          <a:p>
            <a:pPr marL="457200" indent="-457200">
              <a:buFont typeface="+mj-lt"/>
              <a:buAutoNum type="arabicPeriod"/>
            </a:pPr>
            <a:r>
              <a:rPr lang="en-IN" sz="2200" dirty="0">
                <a:solidFill>
                  <a:prstClr val="black"/>
                </a:solidFill>
                <a:latin typeface="Arial"/>
              </a:rPr>
              <a:t>Convolutional neural network-</a:t>
            </a:r>
            <a:r>
              <a:rPr lang="en-US" sz="2200" dirty="0">
                <a:solidFill>
                  <a:prstClr val="black"/>
                </a:solidFill>
                <a:latin typeface="Arial"/>
              </a:rPr>
              <a:t>Long Short-Term Memory neural network(CNN-</a:t>
            </a:r>
            <a:r>
              <a:rPr lang="en-IN" sz="2200" dirty="0">
                <a:solidFill>
                  <a:prstClr val="black"/>
                </a:solidFill>
                <a:latin typeface="Arial"/>
              </a:rPr>
              <a:t>LSTN)</a:t>
            </a:r>
          </a:p>
        </p:txBody>
      </p:sp>
      <p:sp>
        <p:nvSpPr>
          <p:cNvPr id="20" name="Title 1">
            <a:extLst>
              <a:ext uri="{FF2B5EF4-FFF2-40B4-BE49-F238E27FC236}">
                <a16:creationId xmlns:a16="http://schemas.microsoft.com/office/drawing/2014/main" id="{9590B14E-7583-110C-E892-1ACC0D07A872}"/>
              </a:ext>
            </a:extLst>
          </p:cNvPr>
          <p:cNvSpPr txBox="1">
            <a:spLocks/>
          </p:cNvSpPr>
          <p:nvPr/>
        </p:nvSpPr>
        <p:spPr>
          <a:xfrm>
            <a:off x="29725" y="0"/>
            <a:ext cx="10972440" cy="11448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spc="-1" dirty="0">
                <a:solidFill>
                  <a:srgbClr val="0000CC"/>
                </a:solidFill>
                <a:uFill>
                  <a:solidFill>
                    <a:srgbClr val="FFFFFF"/>
                  </a:solidFill>
                </a:uFill>
                <a:latin typeface="Calibri"/>
                <a:ea typeface="ＭＳ Ｐゴシック"/>
                <a:cs typeface="+mn-cs"/>
              </a:rPr>
              <a:t>Target Detection: </a:t>
            </a:r>
            <a:r>
              <a:rPr lang="en-GB" spc="-1" dirty="0">
                <a:solidFill>
                  <a:srgbClr val="FF0000"/>
                </a:solidFill>
                <a:uFill>
                  <a:solidFill>
                    <a:srgbClr val="FFFFFF"/>
                  </a:solidFill>
                </a:uFill>
                <a:latin typeface="Calibri"/>
                <a:ea typeface="ＭＳ Ｐゴシック"/>
                <a:cs typeface="+mn-cs"/>
              </a:rPr>
              <a:t>Machine learning models </a:t>
            </a:r>
            <a:endParaRPr lang="en-IN" spc="-1" dirty="0">
              <a:solidFill>
                <a:srgbClr val="FF0000"/>
              </a:solidFill>
              <a:uFill>
                <a:solidFill>
                  <a:srgbClr val="FFFFFF"/>
                </a:solidFill>
              </a:uFill>
              <a:latin typeface="Calibri"/>
              <a:ea typeface="ＭＳ Ｐゴシック"/>
              <a:cs typeface="+mn-cs"/>
            </a:endParaRPr>
          </a:p>
        </p:txBody>
      </p:sp>
      <p:sp>
        <p:nvSpPr>
          <p:cNvPr id="21" name="TextBox 20">
            <a:extLst>
              <a:ext uri="{FF2B5EF4-FFF2-40B4-BE49-F238E27FC236}">
                <a16:creationId xmlns:a16="http://schemas.microsoft.com/office/drawing/2014/main" id="{4EC403C0-F1AF-DB78-C390-2A78B5D565BD}"/>
              </a:ext>
            </a:extLst>
          </p:cNvPr>
          <p:cNvSpPr txBox="1"/>
          <p:nvPr/>
        </p:nvSpPr>
        <p:spPr>
          <a:xfrm>
            <a:off x="335360" y="1586556"/>
            <a:ext cx="11953695" cy="1107996"/>
          </a:xfrm>
          <a:prstGeom prst="rect">
            <a:avLst/>
          </a:prstGeom>
          <a:noFill/>
        </p:spPr>
        <p:txBody>
          <a:bodyPr wrap="square" rtlCol="0">
            <a:spAutoFit/>
          </a:bodyPr>
          <a:lstStyle/>
          <a:p>
            <a:pPr marL="457200" indent="-457200">
              <a:buFont typeface="+mj-lt"/>
              <a:buAutoNum type="arabicPeriod"/>
            </a:pPr>
            <a:r>
              <a:rPr lang="en-IN" sz="2200" dirty="0">
                <a:solidFill>
                  <a:prstClr val="black"/>
                </a:solidFill>
                <a:latin typeface="Arial"/>
              </a:rPr>
              <a:t>Decision Tree(DT)</a:t>
            </a:r>
          </a:p>
          <a:p>
            <a:pPr marL="457200" indent="-457200">
              <a:buFont typeface="+mj-lt"/>
              <a:buAutoNum type="arabicPeriod"/>
            </a:pPr>
            <a:r>
              <a:rPr lang="en-US" sz="2200" dirty="0">
                <a:solidFill>
                  <a:prstClr val="black"/>
                </a:solidFill>
                <a:latin typeface="Arial"/>
              </a:rPr>
              <a:t>Support Vector Machine(SVM)</a:t>
            </a:r>
          </a:p>
          <a:p>
            <a:pPr marL="457200" indent="-457200">
              <a:buFont typeface="+mj-lt"/>
              <a:buAutoNum type="arabicPeriod"/>
            </a:pPr>
            <a:r>
              <a:rPr lang="en-US" sz="2200" dirty="0">
                <a:solidFill>
                  <a:prstClr val="black"/>
                </a:solidFill>
                <a:latin typeface="Arial"/>
              </a:rPr>
              <a:t>Artificial neural Network(ANN)</a:t>
            </a:r>
            <a:endParaRPr lang="en-IN" sz="2200" dirty="0">
              <a:solidFill>
                <a:prstClr val="black"/>
              </a:solidFill>
              <a:latin typeface="Arial"/>
            </a:endParaRPr>
          </a:p>
        </p:txBody>
      </p:sp>
    </p:spTree>
    <p:extLst>
      <p:ext uri="{BB962C8B-B14F-4D97-AF65-F5344CB8AC3E}">
        <p14:creationId xmlns:p14="http://schemas.microsoft.com/office/powerpoint/2010/main" val="142205941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9E2DC9-4259-D558-722B-F37724EDBB64}"/>
              </a:ext>
            </a:extLst>
          </p:cNvPr>
          <p:cNvSpPr txBox="1">
            <a:spLocks/>
          </p:cNvSpPr>
          <p:nvPr/>
        </p:nvSpPr>
        <p:spPr>
          <a:xfrm>
            <a:off x="0" y="59082"/>
            <a:ext cx="10200456" cy="11448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spc="-1" dirty="0">
                <a:solidFill>
                  <a:srgbClr val="0000CC"/>
                </a:solidFill>
                <a:uFill>
                  <a:solidFill>
                    <a:srgbClr val="FFFFFF"/>
                  </a:solidFill>
                </a:uFill>
                <a:latin typeface="Calibri"/>
                <a:ea typeface="ＭＳ Ｐゴシック"/>
                <a:cs typeface="+mn-cs"/>
              </a:rPr>
              <a:t>Results </a:t>
            </a:r>
            <a:endParaRPr lang="en-IN" spc="-1" dirty="0">
              <a:solidFill>
                <a:srgbClr val="FF0000"/>
              </a:solidFill>
              <a:uFill>
                <a:solidFill>
                  <a:srgbClr val="FFFFFF"/>
                </a:solidFill>
              </a:uFill>
              <a:latin typeface="Calibri"/>
              <a:ea typeface="ＭＳ Ｐゴシック"/>
              <a:cs typeface="+mn-cs"/>
            </a:endParaRPr>
          </a:p>
        </p:txBody>
      </p:sp>
      <p:pic>
        <p:nvPicPr>
          <p:cNvPr id="16" name="Picture 15">
            <a:extLst>
              <a:ext uri="{FF2B5EF4-FFF2-40B4-BE49-F238E27FC236}">
                <a16:creationId xmlns:a16="http://schemas.microsoft.com/office/drawing/2014/main" id="{69A45733-BEB6-9BC9-E003-36FDB83AE441}"/>
              </a:ext>
            </a:extLst>
          </p:cNvPr>
          <p:cNvPicPr>
            <a:picLocks noChangeAspect="1"/>
          </p:cNvPicPr>
          <p:nvPr/>
        </p:nvPicPr>
        <p:blipFill>
          <a:blip r:embed="rId2"/>
          <a:stretch>
            <a:fillRect/>
          </a:stretch>
        </p:blipFill>
        <p:spPr>
          <a:xfrm>
            <a:off x="1919536" y="1095235"/>
            <a:ext cx="7335374" cy="1469670"/>
          </a:xfrm>
          <a:prstGeom prst="rect">
            <a:avLst/>
          </a:prstGeom>
        </p:spPr>
      </p:pic>
      <p:pic>
        <p:nvPicPr>
          <p:cNvPr id="17" name="Picture 16">
            <a:extLst>
              <a:ext uri="{FF2B5EF4-FFF2-40B4-BE49-F238E27FC236}">
                <a16:creationId xmlns:a16="http://schemas.microsoft.com/office/drawing/2014/main" id="{541EDAAF-11DA-FF05-7D7C-5F322ADB823B}"/>
              </a:ext>
            </a:extLst>
          </p:cNvPr>
          <p:cNvPicPr>
            <a:picLocks noChangeAspect="1"/>
          </p:cNvPicPr>
          <p:nvPr/>
        </p:nvPicPr>
        <p:blipFill>
          <a:blip r:embed="rId3"/>
          <a:stretch>
            <a:fillRect/>
          </a:stretch>
        </p:blipFill>
        <p:spPr>
          <a:xfrm>
            <a:off x="1919536" y="2564905"/>
            <a:ext cx="7575581" cy="2085968"/>
          </a:xfrm>
          <a:prstGeom prst="rect">
            <a:avLst/>
          </a:prstGeom>
        </p:spPr>
      </p:pic>
      <p:graphicFrame>
        <p:nvGraphicFramePr>
          <p:cNvPr id="18" name="Table 17">
            <a:extLst>
              <a:ext uri="{FF2B5EF4-FFF2-40B4-BE49-F238E27FC236}">
                <a16:creationId xmlns:a16="http://schemas.microsoft.com/office/drawing/2014/main" id="{CA78E964-E029-A20C-30ED-309D3FE892C0}"/>
              </a:ext>
            </a:extLst>
          </p:cNvPr>
          <p:cNvGraphicFramePr>
            <a:graphicFrameLocks noGrp="1"/>
          </p:cNvGraphicFramePr>
          <p:nvPr>
            <p:extLst>
              <p:ext uri="{D42A27DB-BD31-4B8C-83A1-F6EECF244321}">
                <p14:modId xmlns:p14="http://schemas.microsoft.com/office/powerpoint/2010/main" val="1185259439"/>
              </p:ext>
            </p:extLst>
          </p:nvPr>
        </p:nvGraphicFramePr>
        <p:xfrm>
          <a:off x="1214834" y="5229200"/>
          <a:ext cx="9357507" cy="1314450"/>
        </p:xfrm>
        <a:graphic>
          <a:graphicData uri="http://schemas.openxmlformats.org/drawingml/2006/table">
            <a:tbl>
              <a:tblPr>
                <a:tableStyleId>{3C2FFA5D-87B4-456A-9821-1D502468CF0F}</a:tableStyleId>
              </a:tblPr>
              <a:tblGrid>
                <a:gridCol w="1044896">
                  <a:extLst>
                    <a:ext uri="{9D8B030D-6E8A-4147-A177-3AD203B41FA5}">
                      <a16:colId xmlns:a16="http://schemas.microsoft.com/office/drawing/2014/main" val="2455286313"/>
                    </a:ext>
                  </a:extLst>
                </a:gridCol>
                <a:gridCol w="2935847">
                  <a:extLst>
                    <a:ext uri="{9D8B030D-6E8A-4147-A177-3AD203B41FA5}">
                      <a16:colId xmlns:a16="http://schemas.microsoft.com/office/drawing/2014/main" val="3807804718"/>
                    </a:ext>
                  </a:extLst>
                </a:gridCol>
                <a:gridCol w="2745369">
                  <a:extLst>
                    <a:ext uri="{9D8B030D-6E8A-4147-A177-3AD203B41FA5}">
                      <a16:colId xmlns:a16="http://schemas.microsoft.com/office/drawing/2014/main" val="2488845883"/>
                    </a:ext>
                  </a:extLst>
                </a:gridCol>
                <a:gridCol w="2631395">
                  <a:extLst>
                    <a:ext uri="{9D8B030D-6E8A-4147-A177-3AD203B41FA5}">
                      <a16:colId xmlns:a16="http://schemas.microsoft.com/office/drawing/2014/main" val="1994904661"/>
                    </a:ext>
                  </a:extLst>
                </a:gridCol>
              </a:tblGrid>
              <a:tr h="438150">
                <a:tc>
                  <a:txBody>
                    <a:bodyPr/>
                    <a:lstStyle/>
                    <a:p>
                      <a:pPr algn="ctr" fontAlgn="b"/>
                      <a:r>
                        <a:rPr lang="en-IN" sz="2600" b="1" u="none" strike="noStrike" dirty="0" err="1">
                          <a:effectLst/>
                        </a:rPr>
                        <a:t>S.No</a:t>
                      </a:r>
                      <a:endParaRPr lang="en-IN" sz="2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600" b="1" u="none" strike="noStrike" dirty="0">
                          <a:effectLst/>
                        </a:rPr>
                        <a:t>Model</a:t>
                      </a:r>
                      <a:endParaRPr lang="en-IN" sz="2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600" b="1" u="none" strike="noStrike" dirty="0">
                          <a:effectLst/>
                        </a:rPr>
                        <a:t>Train Accuracy</a:t>
                      </a:r>
                      <a:endParaRPr lang="en-IN" sz="2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600" b="1" u="none" strike="noStrike" dirty="0">
                          <a:effectLst/>
                        </a:rPr>
                        <a:t>Test Accuracy</a:t>
                      </a:r>
                      <a:endParaRPr lang="en-IN" sz="2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8182229"/>
                  </a:ext>
                </a:extLst>
              </a:tr>
              <a:tr h="438150">
                <a:tc>
                  <a:txBody>
                    <a:bodyPr/>
                    <a:lstStyle/>
                    <a:p>
                      <a:pPr algn="ctr" fontAlgn="b"/>
                      <a:r>
                        <a:rPr lang="en-IN" sz="2600" u="none" strike="noStrike">
                          <a:effectLst/>
                        </a:rPr>
                        <a:t>1</a:t>
                      </a:r>
                      <a:endParaRPr lang="en-IN" sz="2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2600" u="none" strike="noStrike" dirty="0">
                          <a:effectLst/>
                        </a:rPr>
                        <a:t>CNN</a:t>
                      </a:r>
                      <a:endParaRPr lang="en-IN" sz="2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600" u="none" strike="noStrike">
                          <a:effectLst/>
                        </a:rPr>
                        <a:t>0.9156</a:t>
                      </a:r>
                      <a:endParaRPr lang="en-IN" sz="2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2600" u="none" strike="noStrike">
                          <a:effectLst/>
                        </a:rPr>
                        <a:t>0.8724</a:t>
                      </a:r>
                      <a:endParaRPr lang="en-IN" sz="2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4553802"/>
                  </a:ext>
                </a:extLst>
              </a:tr>
              <a:tr h="438150">
                <a:tc>
                  <a:txBody>
                    <a:bodyPr/>
                    <a:lstStyle/>
                    <a:p>
                      <a:pPr algn="ctr" fontAlgn="b"/>
                      <a:r>
                        <a:rPr lang="en-IN" sz="2600" u="none" strike="noStrike">
                          <a:effectLst/>
                        </a:rPr>
                        <a:t>2</a:t>
                      </a:r>
                      <a:endParaRPr lang="en-IN" sz="2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2600" u="none" strike="noStrike">
                          <a:effectLst/>
                        </a:rPr>
                        <a:t>CNN-LSTN</a:t>
                      </a:r>
                      <a:endParaRPr lang="en-IN" sz="2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2600" u="none" strike="noStrike">
                          <a:effectLst/>
                        </a:rPr>
                        <a:t>0.9779</a:t>
                      </a:r>
                      <a:endParaRPr lang="en-IN" sz="2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2600" u="none" strike="noStrike" dirty="0">
                          <a:effectLst/>
                        </a:rPr>
                        <a:t>0.9257</a:t>
                      </a:r>
                      <a:endParaRPr lang="en-IN" sz="2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2333846"/>
                  </a:ext>
                </a:extLst>
              </a:tr>
            </a:tbl>
          </a:graphicData>
        </a:graphic>
      </p:graphicFrame>
    </p:spTree>
    <p:extLst>
      <p:ext uri="{BB962C8B-B14F-4D97-AF65-F5344CB8AC3E}">
        <p14:creationId xmlns:p14="http://schemas.microsoft.com/office/powerpoint/2010/main" val="369215581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7264AA-A6EA-25D4-B659-69E0EEBB731A}"/>
              </a:ext>
            </a:extLst>
          </p:cNvPr>
          <p:cNvSpPr txBox="1"/>
          <p:nvPr/>
        </p:nvSpPr>
        <p:spPr>
          <a:xfrm>
            <a:off x="0" y="26985"/>
            <a:ext cx="10200456" cy="1003031"/>
          </a:xfrm>
          <a:prstGeom prst="rect">
            <a:avLst/>
          </a:prstGeom>
          <a:noFill/>
        </p:spPr>
        <p:txBody>
          <a:bodyPr wrap="square">
            <a:spAutoFit/>
          </a:bodyPr>
          <a:lstStyle/>
          <a:p>
            <a:pPr algn="ctr">
              <a:lnSpc>
                <a:spcPct val="150000"/>
              </a:lnSpc>
            </a:pPr>
            <a:r>
              <a:rPr lang="en-IN" sz="4400" b="1" spc="-1" dirty="0">
                <a:solidFill>
                  <a:srgbClr val="0000CC"/>
                </a:solidFill>
                <a:uFill>
                  <a:solidFill>
                    <a:srgbClr val="FFFFFF"/>
                  </a:solidFill>
                </a:uFill>
                <a:latin typeface="Calibri"/>
                <a:ea typeface="ＭＳ Ｐゴシック"/>
              </a:rPr>
              <a:t>Application in BEL Projects </a:t>
            </a:r>
            <a:endParaRPr lang="en-US" altLang="zh-CN" sz="4400" b="1" spc="-1" dirty="0">
              <a:solidFill>
                <a:srgbClr val="0000CC"/>
              </a:solidFill>
              <a:uFill>
                <a:solidFill>
                  <a:srgbClr val="FFFFFF"/>
                </a:solidFill>
              </a:uFill>
              <a:latin typeface="Calibri"/>
              <a:ea typeface="ＭＳ Ｐゴシック"/>
            </a:endParaRPr>
          </a:p>
        </p:txBody>
      </p:sp>
      <p:sp>
        <p:nvSpPr>
          <p:cNvPr id="7" name="TextBox 6">
            <a:extLst>
              <a:ext uri="{FF2B5EF4-FFF2-40B4-BE49-F238E27FC236}">
                <a16:creationId xmlns:a16="http://schemas.microsoft.com/office/drawing/2014/main" id="{BEFEAA5F-5FC5-8380-AA49-AE01641D9ADD}"/>
              </a:ext>
            </a:extLst>
          </p:cNvPr>
          <p:cNvSpPr txBox="1"/>
          <p:nvPr/>
        </p:nvSpPr>
        <p:spPr>
          <a:xfrm>
            <a:off x="851756" y="1340768"/>
            <a:ext cx="9924764"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Digital TRC – SASTRA ( Next generation Active phase array RADAR )</a:t>
            </a:r>
          </a:p>
          <a:p>
            <a:pPr marL="914400" lvl="1" indent="-457200">
              <a:buFont typeface="+mj-lt"/>
              <a:buAutoNum type="arabicPeriod"/>
            </a:pPr>
            <a:r>
              <a:rPr lang="en-IN" sz="2400" dirty="0">
                <a:latin typeface="Times New Roman" panose="02020603050405020304" pitchFamily="18" charset="0"/>
                <a:cs typeface="Times New Roman" panose="02020603050405020304" pitchFamily="18" charset="0"/>
              </a:rPr>
              <a:t>Design of Direct Sampling based 16 channels transceiver</a:t>
            </a:r>
          </a:p>
          <a:p>
            <a:pPr marL="914400" lvl="1" indent="-457200">
              <a:buFont typeface="+mj-lt"/>
              <a:buAutoNum type="arabicPeriod"/>
            </a:pPr>
            <a:r>
              <a:rPr lang="en-IN" sz="2400" dirty="0">
                <a:latin typeface="Times New Roman" panose="02020603050405020304" pitchFamily="18" charset="0"/>
                <a:cs typeface="Times New Roman" panose="02020603050405020304" pitchFamily="18" charset="0"/>
              </a:rPr>
              <a:t>Multi chip synchronization - 4 Chips </a:t>
            </a:r>
          </a:p>
          <a:p>
            <a:pPr marL="914400" lvl="1" indent="-457200">
              <a:buFont typeface="+mj-lt"/>
              <a:buAutoNum type="arabicPeriod"/>
            </a:pPr>
            <a:r>
              <a:rPr lang="en-IN" sz="2400" dirty="0">
                <a:latin typeface="Times New Roman" panose="02020603050405020304" pitchFamily="18" charset="0"/>
                <a:cs typeface="Times New Roman" panose="02020603050405020304" pitchFamily="18" charset="0"/>
              </a:rPr>
              <a:t>Multi board Synchronization – 168 Boards</a:t>
            </a:r>
          </a:p>
          <a:p>
            <a:pPr marL="914400" lvl="1" indent="-457200">
              <a:buFont typeface="+mj-lt"/>
              <a:buAutoNum type="arabicPeriod"/>
            </a:pPr>
            <a:r>
              <a:rPr lang="en-IN" sz="2400" dirty="0">
                <a:latin typeface="Times New Roman" panose="02020603050405020304" pitchFamily="18" charset="0"/>
                <a:cs typeface="Times New Roman" panose="02020603050405020304" pitchFamily="18" charset="0"/>
              </a:rPr>
              <a:t>Adaptive waveform generation</a:t>
            </a:r>
          </a:p>
          <a:p>
            <a:pPr marL="914400" lvl="1" indent="-457200">
              <a:buFont typeface="+mj-lt"/>
              <a:buAutoNum type="arabicPeriod"/>
            </a:pPr>
            <a:r>
              <a:rPr lang="en-IN" sz="2400" dirty="0">
                <a:latin typeface="Times New Roman" panose="02020603050405020304" pitchFamily="18" charset="0"/>
                <a:cs typeface="Times New Roman" panose="02020603050405020304" pitchFamily="18" charset="0"/>
              </a:rPr>
              <a:t>Digital beam forming  </a:t>
            </a:r>
          </a:p>
          <a:p>
            <a:pPr marL="342900" indent="-342900">
              <a:buFont typeface="Wingdings" panose="05000000000000000000" pitchFamily="2" charset="2"/>
              <a:buChar char="Ø"/>
            </a:pPr>
            <a:r>
              <a:rPr lang="en-IN" sz="2400" b="1" dirty="0">
                <a:latin typeface="Times New Roman" panose="02020603050405020304" pitchFamily="18" charset="0"/>
                <a:cs typeface="Times New Roman" panose="02020603050405020304" pitchFamily="18" charset="0"/>
              </a:rPr>
              <a:t>Planned </a:t>
            </a:r>
          </a:p>
          <a:p>
            <a:pPr marL="914400" lvl="1" indent="-457200">
              <a:buFont typeface="+mj-lt"/>
              <a:buAutoNum type="arabicPeriod"/>
            </a:pPr>
            <a:r>
              <a:rPr lang="en-IN" sz="2400" dirty="0">
                <a:latin typeface="Times New Roman" panose="02020603050405020304" pitchFamily="18" charset="0"/>
                <a:cs typeface="Times New Roman" panose="02020603050405020304" pitchFamily="18" charset="0"/>
              </a:rPr>
              <a:t>Target detection using ML</a:t>
            </a:r>
          </a:p>
          <a:p>
            <a:pPr marL="914400" lvl="1" indent="-457200">
              <a:buFont typeface="+mj-lt"/>
              <a:buAutoNum type="arabicPeriod"/>
            </a:pPr>
            <a:r>
              <a:rPr lang="en-IN" sz="2400" dirty="0">
                <a:latin typeface="Times New Roman" panose="02020603050405020304" pitchFamily="18" charset="0"/>
                <a:cs typeface="Times New Roman" panose="02020603050405020304" pitchFamily="18" charset="0"/>
              </a:rPr>
              <a:t>Target classification in DT mode using DL</a:t>
            </a:r>
          </a:p>
        </p:txBody>
      </p:sp>
    </p:spTree>
    <p:extLst>
      <p:ext uri="{BB962C8B-B14F-4D97-AF65-F5344CB8AC3E}">
        <p14:creationId xmlns:p14="http://schemas.microsoft.com/office/powerpoint/2010/main" val="266774751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7264AA-A6EA-25D4-B659-69E0EEBB731A}"/>
              </a:ext>
            </a:extLst>
          </p:cNvPr>
          <p:cNvSpPr txBox="1"/>
          <p:nvPr/>
        </p:nvSpPr>
        <p:spPr>
          <a:xfrm>
            <a:off x="0" y="26985"/>
            <a:ext cx="10200456" cy="1003031"/>
          </a:xfrm>
          <a:prstGeom prst="rect">
            <a:avLst/>
          </a:prstGeom>
          <a:noFill/>
        </p:spPr>
        <p:txBody>
          <a:bodyPr wrap="square">
            <a:spAutoFit/>
          </a:bodyPr>
          <a:lstStyle/>
          <a:p>
            <a:pPr algn="ctr">
              <a:lnSpc>
                <a:spcPct val="150000"/>
              </a:lnSpc>
            </a:pPr>
            <a:r>
              <a:rPr lang="en-IN" sz="4400" b="1" spc="-1" dirty="0">
                <a:solidFill>
                  <a:srgbClr val="0000CC"/>
                </a:solidFill>
                <a:uFill>
                  <a:solidFill>
                    <a:srgbClr val="FFFFFF"/>
                  </a:solidFill>
                </a:uFill>
                <a:latin typeface="Calibri"/>
                <a:ea typeface="ＭＳ Ｐゴシック"/>
              </a:rPr>
              <a:t>Application in BEL Projects </a:t>
            </a:r>
            <a:endParaRPr lang="en-US" altLang="zh-CN" sz="4400" b="1" spc="-1" dirty="0">
              <a:solidFill>
                <a:srgbClr val="0000CC"/>
              </a:solidFill>
              <a:uFill>
                <a:solidFill>
                  <a:srgbClr val="FFFFFF"/>
                </a:solidFill>
              </a:uFill>
              <a:latin typeface="Calibri"/>
              <a:ea typeface="ＭＳ Ｐゴシック"/>
            </a:endParaRPr>
          </a:p>
        </p:txBody>
      </p:sp>
      <p:sp>
        <p:nvSpPr>
          <p:cNvPr id="5" name="TextBox 4">
            <a:extLst>
              <a:ext uri="{FF2B5EF4-FFF2-40B4-BE49-F238E27FC236}">
                <a16:creationId xmlns:a16="http://schemas.microsoft.com/office/drawing/2014/main" id="{FD5614E2-A889-817C-B5FA-07F233B56CFA}"/>
              </a:ext>
            </a:extLst>
          </p:cNvPr>
          <p:cNvSpPr txBox="1"/>
          <p:nvPr/>
        </p:nvSpPr>
        <p:spPr>
          <a:xfrm>
            <a:off x="911424" y="1268760"/>
            <a:ext cx="10729192"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Patents and papers </a:t>
            </a:r>
          </a:p>
          <a:p>
            <a:pPr marL="800100" lvl="1" indent="-342900">
              <a:buFont typeface="+mj-lt"/>
              <a:buAutoNum type="arabicPeriod"/>
            </a:pPr>
            <a:r>
              <a:rPr lang="en-US" b="1" dirty="0">
                <a:latin typeface="Times New Roman" panose="02020603050405020304" pitchFamily="18" charset="0"/>
                <a:cs typeface="Times New Roman" panose="02020603050405020304" pitchFamily="18" charset="0"/>
              </a:rPr>
              <a:t>Patent</a:t>
            </a:r>
            <a:r>
              <a:rPr lang="en-US" dirty="0">
                <a:latin typeface="Times New Roman" panose="02020603050405020304" pitchFamily="18" charset="0"/>
                <a:cs typeface="Times New Roman" panose="02020603050405020304" pitchFamily="18" charset="0"/>
              </a:rPr>
              <a:t> titled </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 method and system of synchronization of n-channel direct RF, digital transceiver with high-speed serial JESD204</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.Application no. 202341083757 · Filed Dec 8, 2023 by </a:t>
            </a:r>
            <a:r>
              <a:rPr lang="en-US" b="1" dirty="0" err="1">
                <a:latin typeface="Times New Roman" panose="02020603050405020304" pitchFamily="18" charset="0"/>
                <a:cs typeface="Times New Roman" panose="02020603050405020304" pitchFamily="18" charset="0"/>
              </a:rPr>
              <a:t>Nirbhay</a:t>
            </a:r>
            <a:r>
              <a:rPr lang="en-US" b="1" dirty="0">
                <a:latin typeface="Times New Roman" panose="02020603050405020304" pitchFamily="18" charset="0"/>
                <a:cs typeface="Times New Roman" panose="02020603050405020304" pitchFamily="18" charset="0"/>
              </a:rPr>
              <a:t> Kumar Singh</a:t>
            </a:r>
          </a:p>
          <a:p>
            <a:pPr marL="800100" lvl="1" indent="-342900">
              <a:buFont typeface="+mj-lt"/>
              <a:buAutoNum type="arabicPeriod"/>
            </a:pPr>
            <a:r>
              <a:rPr lang="en-US" b="1" dirty="0">
                <a:latin typeface="Times New Roman" panose="02020603050405020304" pitchFamily="18" charset="0"/>
                <a:cs typeface="Times New Roman" panose="02020603050405020304" pitchFamily="18" charset="0"/>
              </a:rPr>
              <a:t>Patent</a:t>
            </a:r>
            <a:r>
              <a:rPr lang="en-US" dirty="0">
                <a:latin typeface="Times New Roman" panose="02020603050405020304" pitchFamily="18" charset="0"/>
                <a:cs typeface="Times New Roman" panose="02020603050405020304" pitchFamily="18" charset="0"/>
              </a:rPr>
              <a:t> titled “</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Efficient and Scalable Multi-Channel Direct RF Digital Beamforming system” by </a:t>
            </a:r>
            <a:r>
              <a:rPr lang="en-IN" b="1" dirty="0" err="1">
                <a:effectLst/>
                <a:latin typeface="Times New Roman" panose="02020603050405020304" pitchFamily="18" charset="0"/>
                <a:cs typeface="Times New Roman" panose="02020603050405020304" pitchFamily="18" charset="0"/>
              </a:rPr>
              <a:t>Nirbhay</a:t>
            </a:r>
            <a:r>
              <a:rPr lang="en-IN" b="1" dirty="0">
                <a:effectLst/>
                <a:latin typeface="Times New Roman" panose="02020603050405020304" pitchFamily="18" charset="0"/>
                <a:cs typeface="Times New Roman" panose="02020603050405020304" pitchFamily="18" charset="0"/>
              </a:rPr>
              <a:t> Kumar Singh</a:t>
            </a:r>
            <a:r>
              <a:rPr lang="en-IN" dirty="0">
                <a:effectLst/>
                <a:latin typeface="Times New Roman" panose="02020603050405020304" pitchFamily="18" charset="0"/>
                <a:cs typeface="Times New Roman" panose="02020603050405020304" pitchFamily="18" charset="0"/>
              </a:rPr>
              <a:t>, Karthikeyan P, Shaik Abdul Subhan, Seema </a:t>
            </a:r>
          </a:p>
          <a:p>
            <a:pPr marL="800100" lvl="1"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en-US" b="1" dirty="0">
                <a:solidFill>
                  <a:srgbClr val="282828"/>
                </a:solidFill>
                <a:latin typeface="Times New Roman" panose="02020603050405020304" pitchFamily="18" charset="0"/>
                <a:cs typeface="Times New Roman" panose="02020603050405020304" pitchFamily="18" charset="0"/>
              </a:rPr>
              <a:t>IEEE Pape</a:t>
            </a:r>
            <a:r>
              <a:rPr lang="en-US" dirty="0">
                <a:solidFill>
                  <a:srgbClr val="282828"/>
                </a:solidFill>
                <a:latin typeface="Times New Roman" panose="02020603050405020304" pitchFamily="18" charset="0"/>
                <a:cs typeface="Times New Roman" panose="02020603050405020304" pitchFamily="18" charset="0"/>
              </a:rPr>
              <a:t>r titled ,“Multi-Board Synchronization of n-Channel Direct RF Digital Transceiver for Active Phased Array Radar Using JESD204 Interface”. IEEE 9th International conference for convergence in technology Pune, 5</a:t>
            </a:r>
            <a:r>
              <a:rPr lang="en-US" baseline="30000" dirty="0">
                <a:solidFill>
                  <a:srgbClr val="282828"/>
                </a:solidFill>
                <a:latin typeface="Times New Roman" panose="02020603050405020304" pitchFamily="18" charset="0"/>
                <a:cs typeface="Times New Roman" panose="02020603050405020304" pitchFamily="18" charset="0"/>
              </a:rPr>
              <a:t>th</a:t>
            </a:r>
            <a:r>
              <a:rPr lang="en-US" dirty="0">
                <a:solidFill>
                  <a:srgbClr val="282828"/>
                </a:solidFill>
                <a:latin typeface="Times New Roman" panose="02020603050405020304" pitchFamily="18" charset="0"/>
                <a:cs typeface="Times New Roman" panose="02020603050405020304" pitchFamily="18" charset="0"/>
              </a:rPr>
              <a:t> to 7</a:t>
            </a:r>
            <a:r>
              <a:rPr lang="en-US" baseline="30000" dirty="0">
                <a:solidFill>
                  <a:srgbClr val="282828"/>
                </a:solidFill>
                <a:latin typeface="Times New Roman" panose="02020603050405020304" pitchFamily="18" charset="0"/>
                <a:cs typeface="Times New Roman" panose="02020603050405020304" pitchFamily="18" charset="0"/>
              </a:rPr>
              <a:t>th</a:t>
            </a:r>
            <a:r>
              <a:rPr lang="en-US" dirty="0">
                <a:solidFill>
                  <a:srgbClr val="282828"/>
                </a:solidFill>
                <a:latin typeface="Times New Roman" panose="02020603050405020304" pitchFamily="18" charset="0"/>
                <a:cs typeface="Times New Roman" panose="02020603050405020304" pitchFamily="18" charset="0"/>
              </a:rPr>
              <a:t> April 2024 by </a:t>
            </a:r>
            <a:r>
              <a:rPr lang="en-IN" b="1" dirty="0" err="1">
                <a:effectLst/>
                <a:latin typeface="Times New Roman" panose="02020603050405020304" pitchFamily="18" charset="0"/>
                <a:cs typeface="Times New Roman" panose="02020603050405020304" pitchFamily="18" charset="0"/>
              </a:rPr>
              <a:t>Nirbhay</a:t>
            </a:r>
            <a:r>
              <a:rPr lang="en-IN" b="1" dirty="0">
                <a:effectLst/>
                <a:latin typeface="Times New Roman" panose="02020603050405020304" pitchFamily="18" charset="0"/>
                <a:cs typeface="Times New Roman" panose="02020603050405020304" pitchFamily="18" charset="0"/>
              </a:rPr>
              <a:t> Kumar Singh</a:t>
            </a:r>
            <a:r>
              <a:rPr lang="en-US" dirty="0">
                <a:solidFill>
                  <a:srgbClr val="282828"/>
                </a:solidFill>
                <a:latin typeface="Times New Roman" panose="02020603050405020304" pitchFamily="18" charset="0"/>
                <a:cs typeface="Times New Roman" panose="02020603050405020304" pitchFamily="18" charset="0"/>
              </a:rPr>
              <a:t> .</a:t>
            </a:r>
          </a:p>
          <a:p>
            <a:pPr marL="800100" lvl="1" indent="-342900">
              <a:buFont typeface="+mj-lt"/>
              <a:buAutoNum type="arabicPeriod"/>
            </a:pPr>
            <a:r>
              <a:rPr lang="en-US" b="1" dirty="0">
                <a:solidFill>
                  <a:srgbClr val="282828"/>
                </a:solidFill>
                <a:latin typeface="Times New Roman" panose="02020603050405020304" pitchFamily="18" charset="0"/>
                <a:cs typeface="Times New Roman" panose="02020603050405020304" pitchFamily="18" charset="0"/>
              </a:rPr>
              <a:t>IEEE Pape</a:t>
            </a:r>
            <a:r>
              <a:rPr lang="en-US" dirty="0">
                <a:solidFill>
                  <a:srgbClr val="282828"/>
                </a:solidFill>
                <a:latin typeface="Times New Roman" panose="02020603050405020304" pitchFamily="18" charset="0"/>
                <a:cs typeface="Times New Roman" panose="02020603050405020304" pitchFamily="18" charset="0"/>
              </a:rPr>
              <a:t>r titled ,“</a:t>
            </a:r>
            <a:r>
              <a:rPr lang="en-IN" b="0" i="0" u="none" strike="noStrike" baseline="0" dirty="0">
                <a:latin typeface="Times New Roman" panose="02020603050405020304" pitchFamily="18" charset="0"/>
                <a:cs typeface="Times New Roman" panose="02020603050405020304" pitchFamily="18" charset="0"/>
              </a:rPr>
              <a:t>Phase Noise Effects on Micro-Doppler Extraction </a:t>
            </a:r>
            <a:r>
              <a:rPr lang="en-US" b="0" i="0" u="none" strike="noStrike" baseline="0" dirty="0">
                <a:latin typeface="Times New Roman" panose="02020603050405020304" pitchFamily="18" charset="0"/>
                <a:cs typeface="Times New Roman" panose="02020603050405020304" pitchFamily="18" charset="0"/>
              </a:rPr>
              <a:t>for Radar Target Classification using Machine </a:t>
            </a:r>
            <a:r>
              <a:rPr lang="en-IN" b="0" i="0" u="none" strike="noStrike" baseline="0" dirty="0">
                <a:latin typeface="Times New Roman" panose="02020603050405020304" pitchFamily="18" charset="0"/>
                <a:cs typeface="Times New Roman" panose="02020603050405020304" pitchFamily="18" charset="0"/>
              </a:rPr>
              <a:t>Learning”. IEEE APMC2024 </a:t>
            </a:r>
            <a:r>
              <a:rPr lang="en-IN" b="1" i="0" u="none" strike="noStrike" baseline="0" dirty="0">
                <a:latin typeface="Times New Roman" panose="02020603050405020304" pitchFamily="18" charset="0"/>
                <a:cs typeface="Times New Roman" panose="02020603050405020304" pitchFamily="18" charset="0"/>
              </a:rPr>
              <a:t>in BALI, Indonesia </a:t>
            </a:r>
            <a:r>
              <a:rPr lang="en-IN" b="0" i="0" u="none" strike="noStrike" baseline="0" dirty="0">
                <a:latin typeface="Times New Roman" panose="02020603050405020304" pitchFamily="18" charset="0"/>
                <a:cs typeface="Times New Roman" panose="02020603050405020304" pitchFamily="18" charset="0"/>
              </a:rPr>
              <a:t>by </a:t>
            </a:r>
            <a:r>
              <a:rPr lang="en-IN" b="1" dirty="0" err="1">
                <a:effectLst/>
                <a:latin typeface="Times New Roman" panose="02020603050405020304" pitchFamily="18" charset="0"/>
                <a:cs typeface="Times New Roman" panose="02020603050405020304" pitchFamily="18" charset="0"/>
              </a:rPr>
              <a:t>Nirbhay</a:t>
            </a:r>
            <a:r>
              <a:rPr lang="en-IN" b="1" dirty="0">
                <a:effectLst/>
                <a:latin typeface="Times New Roman" panose="02020603050405020304" pitchFamily="18" charset="0"/>
                <a:cs typeface="Times New Roman" panose="02020603050405020304" pitchFamily="18" charset="0"/>
              </a:rPr>
              <a:t> Kumar Singh,</a:t>
            </a:r>
            <a:r>
              <a:rPr lang="en-IN" sz="1800" b="0" i="0" u="none" strike="noStrike" baseline="0" dirty="0">
                <a:latin typeface="NimbusRomNo9L-Regu"/>
              </a:rPr>
              <a:t> </a:t>
            </a:r>
            <a:r>
              <a:rPr lang="en-IN" sz="1800" b="0" i="0" u="none" strike="noStrike" baseline="0" dirty="0" err="1">
                <a:latin typeface="NimbusRomNo9L-Regu"/>
              </a:rPr>
              <a:t>Malwinder</a:t>
            </a:r>
            <a:r>
              <a:rPr lang="en-IN" sz="1800" b="0" i="0" u="none" strike="noStrike" baseline="0" dirty="0">
                <a:latin typeface="NimbusRomNo9L-Regu"/>
              </a:rPr>
              <a:t> Singh, Shaik Abdul Subhan , Seema</a:t>
            </a:r>
            <a:r>
              <a:rPr lang="en-IN" b="1" dirty="0">
                <a:effectLst/>
                <a:latin typeface="Times New Roman" panose="02020603050405020304" pitchFamily="18" charset="0"/>
                <a:cs typeface="Times New Roman" panose="02020603050405020304" pitchFamily="18" charset="0"/>
              </a:rPr>
              <a:t>.</a:t>
            </a:r>
            <a:r>
              <a:rPr lang="en-US" dirty="0">
                <a:solidFill>
                  <a:srgbClr val="282828"/>
                </a:solidFill>
                <a:latin typeface="Times New Roman" panose="02020603050405020304" pitchFamily="18" charset="0"/>
                <a:cs typeface="Times New Roman" panose="02020603050405020304" pitchFamily="18" charset="0"/>
              </a:rPr>
              <a:t> </a:t>
            </a:r>
          </a:p>
          <a:p>
            <a:pPr marL="800100" lvl="1" indent="-342900">
              <a:buFont typeface="+mj-lt"/>
              <a:buAutoNum type="arabicPeriod"/>
            </a:pPr>
            <a:r>
              <a:rPr lang="en-US" b="1" dirty="0">
                <a:solidFill>
                  <a:srgbClr val="282828"/>
                </a:solidFill>
                <a:latin typeface="Times New Roman" panose="02020603050405020304" pitchFamily="18" charset="0"/>
                <a:cs typeface="Times New Roman" panose="02020603050405020304" pitchFamily="18" charset="0"/>
              </a:rPr>
              <a:t>Pape</a:t>
            </a:r>
            <a:r>
              <a:rPr lang="en-US" dirty="0">
                <a:solidFill>
                  <a:srgbClr val="282828"/>
                </a:solidFill>
                <a:latin typeface="Times New Roman" panose="02020603050405020304" pitchFamily="18" charset="0"/>
                <a:cs typeface="Times New Roman" panose="02020603050405020304" pitchFamily="18" charset="0"/>
              </a:rPr>
              <a:t>r titled, “</a:t>
            </a:r>
            <a:r>
              <a:rPr lang="en-IN" dirty="0">
                <a:solidFill>
                  <a:srgbClr val="282828"/>
                </a:solidFill>
                <a:latin typeface="NimbusRomNo9L-Regu"/>
                <a:cs typeface="Times New Roman" panose="02020603050405020304" pitchFamily="18" charset="0"/>
              </a:rPr>
              <a:t>T</a:t>
            </a:r>
            <a:r>
              <a:rPr lang="en-IN" sz="1800" b="0" i="0" u="none" strike="noStrike" baseline="0" dirty="0">
                <a:latin typeface="NimbusRomNo9L-Regu"/>
              </a:rPr>
              <a:t>arget Detection and Classification Using Deep Learning for Surveillance RADAR”. CRL 2024 by </a:t>
            </a:r>
            <a:r>
              <a:rPr lang="en-IN" b="1" dirty="0" err="1">
                <a:effectLst/>
                <a:latin typeface="Times New Roman" panose="02020603050405020304" pitchFamily="18" charset="0"/>
                <a:cs typeface="Times New Roman" panose="02020603050405020304" pitchFamily="18" charset="0"/>
              </a:rPr>
              <a:t>Nirbhay</a:t>
            </a:r>
            <a:r>
              <a:rPr lang="en-IN" b="1" dirty="0">
                <a:effectLst/>
                <a:latin typeface="Times New Roman" panose="02020603050405020304" pitchFamily="18" charset="0"/>
                <a:cs typeface="Times New Roman" panose="02020603050405020304" pitchFamily="18" charset="0"/>
              </a:rPr>
              <a:t> Kumar Singh,</a:t>
            </a:r>
            <a:r>
              <a:rPr lang="en-IN" sz="1800" b="0" i="0" u="none" strike="noStrike" baseline="0" dirty="0">
                <a:latin typeface="NimbusRomNo9L-Regu"/>
              </a:rPr>
              <a:t> </a:t>
            </a:r>
            <a:r>
              <a:rPr lang="en-IN" sz="1800" b="0" i="0" u="none" strike="noStrike" baseline="0" dirty="0" err="1">
                <a:latin typeface="NimbusRomNo9L-Regu"/>
              </a:rPr>
              <a:t>Malwinder</a:t>
            </a:r>
            <a:r>
              <a:rPr lang="en-IN" sz="1800" b="0" i="0" u="none" strike="noStrike" baseline="0" dirty="0">
                <a:latin typeface="NimbusRomNo9L-Regu"/>
              </a:rPr>
              <a:t> Singh, Shaik Abdul Subhan.</a:t>
            </a:r>
            <a:endParaRPr lang="en-IN" dirty="0"/>
          </a:p>
        </p:txBody>
      </p:sp>
    </p:spTree>
    <p:extLst>
      <p:ext uri="{BB962C8B-B14F-4D97-AF65-F5344CB8AC3E}">
        <p14:creationId xmlns:p14="http://schemas.microsoft.com/office/powerpoint/2010/main" val="9455415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7264AA-A6EA-25D4-B659-69E0EEBB731A}"/>
              </a:ext>
            </a:extLst>
          </p:cNvPr>
          <p:cNvSpPr txBox="1"/>
          <p:nvPr/>
        </p:nvSpPr>
        <p:spPr>
          <a:xfrm>
            <a:off x="1055440" y="-171400"/>
            <a:ext cx="9192344" cy="1003031"/>
          </a:xfrm>
          <a:prstGeom prst="rect">
            <a:avLst/>
          </a:prstGeom>
          <a:noFill/>
        </p:spPr>
        <p:txBody>
          <a:bodyPr wrap="square">
            <a:spAutoFit/>
          </a:bodyPr>
          <a:lstStyle/>
          <a:p>
            <a:pPr algn="ctr">
              <a:lnSpc>
                <a:spcPct val="150000"/>
              </a:lnSpc>
            </a:pPr>
            <a:r>
              <a:rPr lang="en-IN" sz="4400" b="1" spc="-1" dirty="0">
                <a:solidFill>
                  <a:srgbClr val="0000CC"/>
                </a:solidFill>
                <a:uFill>
                  <a:solidFill>
                    <a:srgbClr val="FFFFFF"/>
                  </a:solidFill>
                </a:uFill>
                <a:latin typeface="Calibri"/>
                <a:ea typeface="ＭＳ Ｐゴシック"/>
              </a:rPr>
              <a:t>Experience and Suggestions</a:t>
            </a:r>
            <a:endParaRPr lang="en-IN" altLang="zh-CN" sz="4400" b="1" spc="-1" dirty="0">
              <a:solidFill>
                <a:srgbClr val="0000CC"/>
              </a:solidFill>
              <a:uFill>
                <a:solidFill>
                  <a:srgbClr val="FFFFFF"/>
                </a:solidFill>
              </a:uFill>
              <a:latin typeface="Calibri"/>
              <a:ea typeface="ＭＳ Ｐゴシック"/>
            </a:endParaRPr>
          </a:p>
        </p:txBody>
      </p:sp>
      <p:sp>
        <p:nvSpPr>
          <p:cNvPr id="2" name="TextBox 1">
            <a:extLst>
              <a:ext uri="{FF2B5EF4-FFF2-40B4-BE49-F238E27FC236}">
                <a16:creationId xmlns:a16="http://schemas.microsoft.com/office/drawing/2014/main" id="{76B7C42A-8343-C6EF-4D3B-0D2AD1EAE70D}"/>
              </a:ext>
            </a:extLst>
          </p:cNvPr>
          <p:cNvSpPr txBox="1"/>
          <p:nvPr/>
        </p:nvSpPr>
        <p:spPr>
          <a:xfrm>
            <a:off x="999039" y="4318066"/>
            <a:ext cx="5254772" cy="646331"/>
          </a:xfrm>
          <a:prstGeom prst="rect">
            <a:avLst/>
          </a:prstGeom>
          <a:noFill/>
        </p:spPr>
        <p:txBody>
          <a:bodyPr wrap="none" rtlCol="0">
            <a:spAutoFit/>
          </a:bodyPr>
          <a:lstStyle/>
          <a:p>
            <a:pPr marL="285750" indent="-285750">
              <a:buFont typeface="Wingdings" panose="05000000000000000000" pitchFamily="2" charset="2"/>
              <a:buChar char="Ø"/>
            </a:pPr>
            <a:r>
              <a:rPr lang="en-US" dirty="0"/>
              <a:t>Guest Lecture on advance topic by IITM professors </a:t>
            </a:r>
          </a:p>
          <a:p>
            <a:pPr marL="285750" indent="-285750">
              <a:buFont typeface="Wingdings" panose="05000000000000000000" pitchFamily="2" charset="2"/>
              <a:buChar char="Ø"/>
            </a:pPr>
            <a:r>
              <a:rPr lang="en-US" dirty="0"/>
              <a:t>More visit to IITM during courses and project  </a:t>
            </a:r>
            <a:endParaRPr lang="en-IN" dirty="0"/>
          </a:p>
        </p:txBody>
      </p:sp>
      <p:sp>
        <p:nvSpPr>
          <p:cNvPr id="5" name="TextBox 4">
            <a:extLst>
              <a:ext uri="{FF2B5EF4-FFF2-40B4-BE49-F238E27FC236}">
                <a16:creationId xmlns:a16="http://schemas.microsoft.com/office/drawing/2014/main" id="{D860E136-6E9F-6BD0-5E57-CB117E8D584F}"/>
              </a:ext>
            </a:extLst>
          </p:cNvPr>
          <p:cNvSpPr txBox="1"/>
          <p:nvPr/>
        </p:nvSpPr>
        <p:spPr>
          <a:xfrm>
            <a:off x="911424" y="3556031"/>
            <a:ext cx="6096000" cy="369332"/>
          </a:xfrm>
          <a:prstGeom prst="rect">
            <a:avLst/>
          </a:prstGeom>
          <a:noFill/>
        </p:spPr>
        <p:txBody>
          <a:bodyPr wrap="square">
            <a:spAutoFit/>
          </a:bodyPr>
          <a:lstStyle/>
          <a:p>
            <a:r>
              <a:rPr lang="en-IN" sz="1800" b="1" spc="-1" dirty="0">
                <a:solidFill>
                  <a:srgbClr val="0000CC"/>
                </a:solidFill>
                <a:uFill>
                  <a:solidFill>
                    <a:srgbClr val="FFFFFF"/>
                  </a:solidFill>
                </a:uFill>
                <a:latin typeface="Calibri"/>
                <a:ea typeface="ＭＳ Ｐゴシック"/>
              </a:rPr>
              <a:t>Suggestions</a:t>
            </a:r>
            <a:endParaRPr lang="en-IN" dirty="0"/>
          </a:p>
        </p:txBody>
      </p:sp>
      <p:sp>
        <p:nvSpPr>
          <p:cNvPr id="6" name="TextBox 5">
            <a:extLst>
              <a:ext uri="{FF2B5EF4-FFF2-40B4-BE49-F238E27FC236}">
                <a16:creationId xmlns:a16="http://schemas.microsoft.com/office/drawing/2014/main" id="{FD3AC9ED-6D50-08EA-7B66-72312B7C467B}"/>
              </a:ext>
            </a:extLst>
          </p:cNvPr>
          <p:cNvSpPr txBox="1"/>
          <p:nvPr/>
        </p:nvSpPr>
        <p:spPr>
          <a:xfrm>
            <a:off x="839416" y="1268760"/>
            <a:ext cx="6096000" cy="369332"/>
          </a:xfrm>
          <a:prstGeom prst="rect">
            <a:avLst/>
          </a:prstGeom>
          <a:noFill/>
        </p:spPr>
        <p:txBody>
          <a:bodyPr wrap="square">
            <a:spAutoFit/>
          </a:bodyPr>
          <a:lstStyle/>
          <a:p>
            <a:r>
              <a:rPr lang="en-IN" sz="1800" b="1" spc="-1" dirty="0">
                <a:solidFill>
                  <a:srgbClr val="0000CC"/>
                </a:solidFill>
                <a:uFill>
                  <a:solidFill>
                    <a:srgbClr val="FFFFFF"/>
                  </a:solidFill>
                </a:uFill>
                <a:latin typeface="Calibri"/>
                <a:ea typeface="ＭＳ Ｐゴシック"/>
              </a:rPr>
              <a:t>Experience</a:t>
            </a:r>
            <a:endParaRPr lang="en-IN" dirty="0"/>
          </a:p>
        </p:txBody>
      </p:sp>
      <p:sp>
        <p:nvSpPr>
          <p:cNvPr id="8" name="TextBox 7">
            <a:extLst>
              <a:ext uri="{FF2B5EF4-FFF2-40B4-BE49-F238E27FC236}">
                <a16:creationId xmlns:a16="http://schemas.microsoft.com/office/drawing/2014/main" id="{E788D525-11B0-CCCD-8A5F-C74A2E8C5B81}"/>
              </a:ext>
            </a:extLst>
          </p:cNvPr>
          <p:cNvSpPr txBox="1"/>
          <p:nvPr/>
        </p:nvSpPr>
        <p:spPr>
          <a:xfrm>
            <a:off x="999039" y="1916832"/>
            <a:ext cx="7920880" cy="923330"/>
          </a:xfrm>
          <a:prstGeom prst="rect">
            <a:avLst/>
          </a:prstGeom>
          <a:noFill/>
        </p:spPr>
        <p:txBody>
          <a:bodyPr wrap="square">
            <a:spAutoFit/>
          </a:bodyPr>
          <a:lstStyle/>
          <a:p>
            <a:pPr marL="285750" indent="-285750">
              <a:buFont typeface="Wingdings" panose="05000000000000000000" pitchFamily="2" charset="2"/>
              <a:buChar char="Ø"/>
            </a:pPr>
            <a:r>
              <a:rPr lang="en-IN" dirty="0"/>
              <a:t>Emphasizing Skill Development and Application</a:t>
            </a:r>
          </a:p>
          <a:p>
            <a:pPr marL="285750" indent="-285750">
              <a:buFont typeface="Wingdings" panose="05000000000000000000" pitchFamily="2" charset="2"/>
              <a:buChar char="Ø"/>
            </a:pPr>
            <a:r>
              <a:rPr lang="en-IN" dirty="0"/>
              <a:t>Directly apply theoretical knowledge and cutting-edge research</a:t>
            </a:r>
          </a:p>
          <a:p>
            <a:pPr marL="285750" indent="-285750">
              <a:buFont typeface="Wingdings" panose="05000000000000000000" pitchFamily="2" charset="2"/>
              <a:buChar char="Ø"/>
            </a:pPr>
            <a:r>
              <a:rPr lang="en-IN" dirty="0"/>
              <a:t>Highlighting Time Management, Discipline, and Commitment</a:t>
            </a:r>
          </a:p>
        </p:txBody>
      </p:sp>
    </p:spTree>
    <p:extLst>
      <p:ext uri="{BB962C8B-B14F-4D97-AF65-F5344CB8AC3E}">
        <p14:creationId xmlns:p14="http://schemas.microsoft.com/office/powerpoint/2010/main" val="107138056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2"/>
          <p:cNvSpPr txBox="1">
            <a:spLocks noChangeArrowheads="1"/>
          </p:cNvSpPr>
          <p:nvPr/>
        </p:nvSpPr>
        <p:spPr bwMode="auto">
          <a:xfrm>
            <a:off x="4876800" y="3048001"/>
            <a:ext cx="2635658" cy="646331"/>
          </a:xfrm>
          <a:prstGeom prst="rect">
            <a:avLst/>
          </a:prstGeom>
          <a:noFill/>
          <a:ln w="9525">
            <a:noFill/>
            <a:miter lim="800000"/>
            <a:headEnd/>
            <a:tailEnd/>
          </a:ln>
        </p:spPr>
        <p:txBody>
          <a:bodyPr wrap="none">
            <a:spAutoFit/>
          </a:bodyPr>
          <a:lstStyle/>
          <a:p>
            <a:pPr algn="ctr"/>
            <a:r>
              <a:rPr lang="en-US" altLang="zh-CN" sz="3600" b="1" dirty="0">
                <a:solidFill>
                  <a:srgbClr val="0000FF"/>
                </a:solidFill>
                <a:latin typeface="Tahoma" pitchFamily="34" charset="0"/>
                <a:ea typeface="宋体" pitchFamily="2" charset="-122"/>
                <a:cs typeface="Tahoma" pitchFamily="34" charset="0"/>
              </a:rPr>
              <a:t>Thank You</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3913" y="141289"/>
            <a:ext cx="4519612" cy="719137"/>
          </a:xfrm>
        </p:spPr>
        <p:txBody>
          <a:bodyPr/>
          <a:lstStyle/>
          <a:p>
            <a:pPr>
              <a:defRPr/>
            </a:pPr>
            <a:r>
              <a:rPr lang="en-IN" altLang="zh-CN" sz="4000" spc="-1" dirty="0">
                <a:solidFill>
                  <a:srgbClr val="0000CC"/>
                </a:solidFill>
                <a:uFill>
                  <a:solidFill>
                    <a:srgbClr val="FFFFFF"/>
                  </a:solidFill>
                </a:uFill>
                <a:latin typeface="Calibri"/>
                <a:ea typeface="ＭＳ Ｐゴシック"/>
                <a:cs typeface="+mn-cs"/>
              </a:rPr>
              <a:t>Agenda</a:t>
            </a:r>
            <a:r>
              <a:rPr lang="en-IN" altLang="zh-CN" sz="3600" dirty="0">
                <a:solidFill>
                  <a:srgbClr val="FF0000"/>
                </a:solidFill>
                <a:latin typeface="Tahoma" pitchFamily="34" charset="0"/>
                <a:ea typeface="+mn-ea"/>
                <a:cs typeface="Tahoma" pitchFamily="34" charset="0"/>
              </a:rPr>
              <a:t> </a:t>
            </a:r>
            <a:r>
              <a:rPr lang="en-IN" sz="3200" dirty="0">
                <a:solidFill>
                  <a:srgbClr val="C00000"/>
                </a:solidFill>
              </a:rPr>
              <a:t> </a:t>
            </a:r>
          </a:p>
        </p:txBody>
      </p:sp>
      <p:sp>
        <p:nvSpPr>
          <p:cNvPr id="5123" name="Rectangle 2"/>
          <p:cNvSpPr>
            <a:spLocks noChangeArrowheads="1"/>
          </p:cNvSpPr>
          <p:nvPr/>
        </p:nvSpPr>
        <p:spPr bwMode="auto">
          <a:xfrm>
            <a:off x="1055440" y="1412776"/>
            <a:ext cx="8382000" cy="3236142"/>
          </a:xfrm>
          <a:prstGeom prst="rect">
            <a:avLst/>
          </a:prstGeom>
          <a:noFill/>
          <a:ln w="9525">
            <a:noFill/>
            <a:miter lim="800000"/>
            <a:headEnd/>
            <a:tailEnd/>
          </a:ln>
        </p:spPr>
        <p:txBody>
          <a:bodyPr>
            <a:spAutoFit/>
          </a:bodyPr>
          <a:lstStyle/>
          <a:p>
            <a:pPr marL="457200" indent="-457200" algn="just">
              <a:lnSpc>
                <a:spcPct val="150000"/>
              </a:lnSpc>
              <a:buFont typeface="Arial" pitchFamily="34" charset="0"/>
              <a:buChar char="•"/>
            </a:pPr>
            <a:r>
              <a:rPr lang="en-IN" altLang="zh-CN" sz="2800" b="1" dirty="0">
                <a:solidFill>
                  <a:srgbClr val="0000FF"/>
                </a:solidFill>
                <a:latin typeface="Tahoma" pitchFamily="34" charset="0"/>
                <a:ea typeface="宋体" pitchFamily="2" charset="-122"/>
                <a:cs typeface="Tahoma" pitchFamily="34" charset="0"/>
              </a:rPr>
              <a:t>Introduction</a:t>
            </a:r>
          </a:p>
          <a:p>
            <a:pPr marL="457200" indent="-457200" algn="just">
              <a:lnSpc>
                <a:spcPct val="150000"/>
              </a:lnSpc>
              <a:buFont typeface="Arial" pitchFamily="34" charset="0"/>
              <a:buChar char="•"/>
            </a:pPr>
            <a:r>
              <a:rPr lang="en-IN" sz="2800" b="1" dirty="0">
                <a:solidFill>
                  <a:srgbClr val="0000FF"/>
                </a:solidFill>
                <a:latin typeface="Tahoma" pitchFamily="34" charset="0"/>
                <a:ea typeface="宋体" pitchFamily="2" charset="-122"/>
                <a:cs typeface="Tahoma" pitchFamily="34" charset="0"/>
              </a:rPr>
              <a:t>Brief on </a:t>
            </a:r>
            <a:r>
              <a:rPr lang="en-IN" sz="2800" b="1" dirty="0" err="1">
                <a:solidFill>
                  <a:srgbClr val="0000FF"/>
                </a:solidFill>
                <a:latin typeface="Tahoma" pitchFamily="34" charset="0"/>
                <a:ea typeface="宋体" pitchFamily="2" charset="-122"/>
                <a:cs typeface="Tahoma" pitchFamily="34" charset="0"/>
              </a:rPr>
              <a:t>M.Tech</a:t>
            </a:r>
            <a:r>
              <a:rPr lang="en-IN" sz="2800" b="1" dirty="0">
                <a:solidFill>
                  <a:srgbClr val="0000FF"/>
                </a:solidFill>
                <a:latin typeface="Tahoma" pitchFamily="34" charset="0"/>
                <a:ea typeface="宋体" pitchFamily="2" charset="-122"/>
                <a:cs typeface="Tahoma" pitchFamily="34" charset="0"/>
              </a:rPr>
              <a:t> Course</a:t>
            </a:r>
          </a:p>
          <a:p>
            <a:pPr marL="457200" indent="-457200" algn="just">
              <a:lnSpc>
                <a:spcPct val="150000"/>
              </a:lnSpc>
              <a:buFont typeface="Arial" pitchFamily="34" charset="0"/>
              <a:buChar char="•"/>
            </a:pPr>
            <a:r>
              <a:rPr lang="en-IN" sz="2800" b="1" dirty="0">
                <a:solidFill>
                  <a:srgbClr val="0000FF"/>
                </a:solidFill>
                <a:latin typeface="Tahoma" pitchFamily="34" charset="0"/>
                <a:ea typeface="宋体" pitchFamily="2" charset="-122"/>
                <a:cs typeface="Tahoma" pitchFamily="34" charset="0"/>
              </a:rPr>
              <a:t>Brief on </a:t>
            </a:r>
            <a:r>
              <a:rPr lang="en-IN" sz="2800" b="1" dirty="0" err="1">
                <a:solidFill>
                  <a:srgbClr val="0000FF"/>
                </a:solidFill>
                <a:latin typeface="Tahoma" pitchFamily="34" charset="0"/>
                <a:ea typeface="宋体" pitchFamily="2" charset="-122"/>
                <a:cs typeface="Tahoma" pitchFamily="34" charset="0"/>
              </a:rPr>
              <a:t>M.Tech</a:t>
            </a:r>
            <a:r>
              <a:rPr lang="en-IN" sz="2800" b="1" dirty="0">
                <a:solidFill>
                  <a:srgbClr val="0000FF"/>
                </a:solidFill>
                <a:latin typeface="Tahoma" pitchFamily="34" charset="0"/>
                <a:ea typeface="宋体" pitchFamily="2" charset="-122"/>
                <a:cs typeface="Tahoma" pitchFamily="34" charset="0"/>
              </a:rPr>
              <a:t> Project</a:t>
            </a:r>
          </a:p>
          <a:p>
            <a:pPr marL="457200" indent="-457200" algn="just">
              <a:lnSpc>
                <a:spcPct val="150000"/>
              </a:lnSpc>
              <a:buFont typeface="Arial" pitchFamily="34" charset="0"/>
              <a:buChar char="•"/>
            </a:pPr>
            <a:r>
              <a:rPr lang="en-IN" sz="2800" b="1" dirty="0">
                <a:solidFill>
                  <a:srgbClr val="0000FF"/>
                </a:solidFill>
                <a:latin typeface="Tahoma" pitchFamily="34" charset="0"/>
                <a:ea typeface="宋体" pitchFamily="2" charset="-122"/>
                <a:cs typeface="Tahoma" pitchFamily="34" charset="0"/>
              </a:rPr>
              <a:t>Application in BEL Projects </a:t>
            </a:r>
          </a:p>
          <a:p>
            <a:pPr marL="457200" indent="-457200" algn="just">
              <a:lnSpc>
                <a:spcPct val="150000"/>
              </a:lnSpc>
              <a:buFont typeface="Arial" pitchFamily="34" charset="0"/>
              <a:buChar char="•"/>
            </a:pPr>
            <a:r>
              <a:rPr lang="en-IN" sz="2800" b="1" dirty="0">
                <a:solidFill>
                  <a:srgbClr val="0000FF"/>
                </a:solidFill>
                <a:latin typeface="Tahoma" pitchFamily="34" charset="0"/>
                <a:ea typeface="宋体" pitchFamily="2" charset="-122"/>
                <a:cs typeface="Tahoma" pitchFamily="34" charset="0"/>
              </a:rPr>
              <a:t>Experience and Suggestions</a:t>
            </a:r>
            <a:endParaRPr lang="en-IN" altLang="zh-CN" sz="2800" b="1" dirty="0">
              <a:solidFill>
                <a:srgbClr val="0000FF"/>
              </a:solidFill>
              <a:latin typeface="Tahoma" pitchFamily="34" charset="0"/>
              <a:ea typeface="宋体" pitchFamily="2" charset="-122"/>
              <a:cs typeface="Tahoma" pitchFamily="34" charset="0"/>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3913" y="141289"/>
            <a:ext cx="4519612" cy="719137"/>
          </a:xfrm>
        </p:spPr>
        <p:txBody>
          <a:bodyPr>
            <a:normAutofit fontScale="90000"/>
          </a:bodyPr>
          <a:lstStyle/>
          <a:p>
            <a:pPr>
              <a:defRPr/>
            </a:pPr>
            <a:r>
              <a:rPr lang="en-IN" altLang="zh-CN" sz="4400" spc="-1" dirty="0">
                <a:solidFill>
                  <a:srgbClr val="0000CC"/>
                </a:solidFill>
                <a:uFill>
                  <a:solidFill>
                    <a:srgbClr val="FFFFFF"/>
                  </a:solidFill>
                </a:uFill>
                <a:latin typeface="Calibri"/>
                <a:ea typeface="ＭＳ Ｐゴシック"/>
                <a:cs typeface="+mn-cs"/>
              </a:rPr>
              <a:t>Introduction</a:t>
            </a:r>
            <a:r>
              <a:rPr lang="en-IN" altLang="zh-CN" sz="3600" dirty="0">
                <a:solidFill>
                  <a:srgbClr val="FF0000"/>
                </a:solidFill>
                <a:latin typeface="Tahoma" pitchFamily="34" charset="0"/>
                <a:ea typeface="+mn-ea"/>
                <a:cs typeface="Tahoma" pitchFamily="34" charset="0"/>
              </a:rPr>
              <a:t> </a:t>
            </a:r>
            <a:r>
              <a:rPr lang="en-IN" sz="3200" dirty="0">
                <a:solidFill>
                  <a:srgbClr val="C00000"/>
                </a:solidFill>
              </a:rPr>
              <a:t> </a:t>
            </a:r>
          </a:p>
        </p:txBody>
      </p:sp>
      <p:sp>
        <p:nvSpPr>
          <p:cNvPr id="4" name="CustomShape 2">
            <a:extLst>
              <a:ext uri="{FF2B5EF4-FFF2-40B4-BE49-F238E27FC236}">
                <a16:creationId xmlns:a16="http://schemas.microsoft.com/office/drawing/2014/main" id="{9466B3ED-3590-41CC-8862-B6017F0272A3}"/>
              </a:ext>
            </a:extLst>
          </p:cNvPr>
          <p:cNvSpPr/>
          <p:nvPr/>
        </p:nvSpPr>
        <p:spPr>
          <a:xfrm>
            <a:off x="1199456" y="1484784"/>
            <a:ext cx="9865096" cy="4392488"/>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Course Type                            </a:t>
            </a:r>
            <a:r>
              <a:rPr lang="en-IN" sz="2400" b="1" spc="-1" dirty="0">
                <a:uFill>
                  <a:solidFill>
                    <a:srgbClr val="FFFFFF"/>
                  </a:solidFill>
                </a:uFill>
                <a:latin typeface="Times New Roman" panose="02020603050405020304" pitchFamily="18" charset="0"/>
                <a:ea typeface="ＭＳ Ｐゴシック"/>
                <a:cs typeface="Times New Roman" panose="02020603050405020304" pitchFamily="18" charset="0"/>
              </a:rPr>
              <a:t>:</a:t>
            </a: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 </a:t>
            </a:r>
            <a:r>
              <a:rPr lang="en-IN" sz="2400" spc="-1" dirty="0">
                <a:solidFill>
                  <a:srgbClr val="000000"/>
                </a:solidFill>
                <a:uFill>
                  <a:solidFill>
                    <a:srgbClr val="FFFFFF"/>
                  </a:solidFill>
                </a:uFill>
                <a:latin typeface="Times New Roman" panose="02020603050405020304" pitchFamily="18" charset="0"/>
                <a:ea typeface="ＭＳ Ｐゴシック"/>
                <a:cs typeface="Times New Roman" panose="02020603050405020304" pitchFamily="18" charset="0"/>
              </a:rPr>
              <a:t>Web Enabled </a:t>
            </a:r>
            <a:r>
              <a:rPr lang="en-IN" sz="2400" spc="-1" dirty="0" err="1">
                <a:solidFill>
                  <a:srgbClr val="000000"/>
                </a:solidFill>
                <a:uFill>
                  <a:solidFill>
                    <a:srgbClr val="FFFFFF"/>
                  </a:solidFill>
                </a:uFill>
                <a:latin typeface="Times New Roman" panose="02020603050405020304" pitchFamily="18" charset="0"/>
                <a:ea typeface="ＭＳ Ｐゴシック"/>
                <a:cs typeface="Times New Roman" panose="02020603050405020304" pitchFamily="18" charset="0"/>
              </a:rPr>
              <a:t>M.Tech</a:t>
            </a:r>
            <a:r>
              <a:rPr lang="en-IN" sz="2400" spc="-1" dirty="0">
                <a:solidFill>
                  <a:srgbClr val="000000"/>
                </a:solidFill>
                <a:uFill>
                  <a:solidFill>
                    <a:srgbClr val="FFFFFF"/>
                  </a:solidFill>
                </a:uFill>
                <a:latin typeface="Times New Roman" panose="02020603050405020304" pitchFamily="18" charset="0"/>
                <a:ea typeface="ＭＳ Ｐゴシック"/>
                <a:cs typeface="Times New Roman" panose="02020603050405020304" pitchFamily="18" charset="0"/>
              </a:rPr>
              <a:t> </a:t>
            </a:r>
          </a:p>
          <a:p>
            <a:pPr>
              <a:lnSpc>
                <a:spcPct val="100000"/>
              </a:lnSpc>
            </a:pP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Roll No		              </a:t>
            </a:r>
            <a:r>
              <a:rPr lang="en-IN" sz="2400" b="1" spc="-1" dirty="0">
                <a:uFill>
                  <a:solidFill>
                    <a:srgbClr val="FFFFFF"/>
                  </a:solidFill>
                </a:uFill>
                <a:latin typeface="Times New Roman" panose="02020603050405020304" pitchFamily="18" charset="0"/>
                <a:ea typeface="ＭＳ Ｐゴシック"/>
                <a:cs typeface="Times New Roman" panose="02020603050405020304" pitchFamily="18" charset="0"/>
              </a:rPr>
              <a:t>:</a:t>
            </a: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 </a:t>
            </a:r>
            <a:r>
              <a:rPr lang="en-IN" sz="2400" spc="-1" dirty="0">
                <a:solidFill>
                  <a:srgbClr val="000000"/>
                </a:solidFill>
                <a:uFill>
                  <a:solidFill>
                    <a:srgbClr val="FFFFFF"/>
                  </a:solidFill>
                </a:uFill>
                <a:latin typeface="Times New Roman" panose="02020603050405020304" pitchFamily="18" charset="0"/>
                <a:ea typeface="ＭＳ Ｐゴシック"/>
                <a:cs typeface="Times New Roman" panose="02020603050405020304" pitchFamily="18" charset="0"/>
              </a:rPr>
              <a:t>EE21M521</a:t>
            </a:r>
            <a:endParaRPr lang="en-IN" sz="24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nSpc>
                <a:spcPct val="100000"/>
              </a:lnSpc>
            </a:pP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Institute Name</a:t>
            </a:r>
            <a:r>
              <a:rPr lang="en-IN" sz="2400" spc="-1" dirty="0">
                <a:solidFill>
                  <a:srgbClr val="000000"/>
                </a:solidFill>
                <a:uFill>
                  <a:solidFill>
                    <a:srgbClr val="FFFFFF"/>
                  </a:solidFill>
                </a:uFill>
                <a:latin typeface="Times New Roman" panose="02020603050405020304" pitchFamily="18" charset="0"/>
                <a:ea typeface="ＭＳ Ｐゴシック"/>
                <a:cs typeface="Times New Roman" panose="02020603050405020304" pitchFamily="18" charset="0"/>
              </a:rPr>
              <a:t>	              : Indian Institute of Technology, Madras</a:t>
            </a:r>
            <a:endParaRPr lang="en-IN" sz="2400" b="1" spc="-1" dirty="0">
              <a:solidFill>
                <a:srgbClr val="0000FF"/>
              </a:solidFill>
              <a:uFill>
                <a:solidFill>
                  <a:srgbClr val="FFFFFF"/>
                </a:solidFill>
              </a:uFill>
              <a:latin typeface="Times New Roman" panose="02020603050405020304" pitchFamily="18" charset="0"/>
              <a:ea typeface="ＭＳ Ｐゴシック"/>
              <a:cs typeface="Times New Roman" panose="02020603050405020304" pitchFamily="18" charset="0"/>
            </a:endParaRPr>
          </a:p>
          <a:p>
            <a:pPr>
              <a:lnSpc>
                <a:spcPct val="100000"/>
              </a:lnSpc>
            </a:pP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Stream</a:t>
            </a:r>
            <a:r>
              <a:rPr lang="en-IN" sz="2400" spc="-1" dirty="0">
                <a:solidFill>
                  <a:srgbClr val="000000"/>
                </a:solidFill>
                <a:uFill>
                  <a:solidFill>
                    <a:srgbClr val="FFFFFF"/>
                  </a:solidFill>
                </a:uFill>
                <a:latin typeface="Times New Roman" panose="02020603050405020304" pitchFamily="18" charset="0"/>
                <a:ea typeface="ＭＳ Ｐゴシック"/>
                <a:cs typeface="Times New Roman" panose="02020603050405020304" pitchFamily="18" charset="0"/>
              </a:rPr>
              <a:t>		              : Communication and Signal Processing </a:t>
            </a:r>
          </a:p>
          <a:p>
            <a:pPr>
              <a:lnSpc>
                <a:spcPct val="100000"/>
              </a:lnSpc>
            </a:pP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Start of </a:t>
            </a:r>
            <a:r>
              <a:rPr lang="en-IN" sz="2400" b="1" spc="-1" dirty="0" err="1">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M.Tech</a:t>
            </a: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                       </a:t>
            </a:r>
            <a:r>
              <a:rPr lang="en-IN" sz="2400" spc="-1" dirty="0">
                <a:solidFill>
                  <a:srgbClr val="000000"/>
                </a:solidFill>
                <a:uFill>
                  <a:solidFill>
                    <a:srgbClr val="FFFFFF"/>
                  </a:solidFill>
                </a:uFill>
                <a:latin typeface="Times New Roman" panose="02020603050405020304" pitchFamily="18" charset="0"/>
                <a:ea typeface="ＭＳ Ｐゴシック"/>
                <a:cs typeface="Times New Roman" panose="02020603050405020304" pitchFamily="18" charset="0"/>
              </a:rPr>
              <a:t>: Jan, 2022</a:t>
            </a:r>
          </a:p>
          <a:p>
            <a:pPr>
              <a:lnSpc>
                <a:spcPct val="100000"/>
              </a:lnSpc>
            </a:pP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Completion of </a:t>
            </a:r>
            <a:r>
              <a:rPr lang="en-IN" sz="2400" b="1" spc="-1" dirty="0" err="1">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M.Tech</a:t>
            </a:r>
            <a:r>
              <a:rPr lang="en-IN"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            </a:t>
            </a:r>
            <a:r>
              <a:rPr lang="en-IN" sz="2400" spc="-1" dirty="0">
                <a:solidFill>
                  <a:srgbClr val="000000"/>
                </a:solidFill>
                <a:uFill>
                  <a:solidFill>
                    <a:srgbClr val="FFFFFF"/>
                  </a:solidFill>
                </a:uFill>
                <a:latin typeface="Times New Roman" panose="02020603050405020304" pitchFamily="18" charset="0"/>
                <a:ea typeface="ＭＳ Ｐゴシック"/>
                <a:cs typeface="Times New Roman" panose="02020603050405020304" pitchFamily="18" charset="0"/>
              </a:rPr>
              <a:t>: May, 2024</a:t>
            </a:r>
          </a:p>
          <a:p>
            <a:pPr>
              <a:lnSpc>
                <a:spcPct val="100000"/>
              </a:lnSpc>
            </a:pPr>
            <a:r>
              <a:rPr lang="en-US" sz="2400" b="1" spc="-1" dirty="0">
                <a:solidFill>
                  <a:srgbClr val="7030A0"/>
                </a:solidFill>
                <a:uFill>
                  <a:solidFill>
                    <a:srgbClr val="FFFFFF"/>
                  </a:solidFill>
                </a:uFill>
                <a:latin typeface="Times New Roman" panose="02020603050405020304" pitchFamily="18" charset="0"/>
                <a:ea typeface="ＭＳ Ｐゴシック"/>
                <a:cs typeface="Times New Roman" panose="02020603050405020304" pitchFamily="18" charset="0"/>
              </a:rPr>
              <a:t>Grade (CGPA)                         </a:t>
            </a:r>
            <a:r>
              <a:rPr lang="en-US" sz="2400" spc="-1" dirty="0">
                <a:solidFill>
                  <a:srgbClr val="000000"/>
                </a:solidFill>
                <a:uFill>
                  <a:solidFill>
                    <a:srgbClr val="FFFFFF"/>
                  </a:solidFill>
                </a:uFill>
                <a:latin typeface="Times New Roman" panose="02020603050405020304" pitchFamily="18" charset="0"/>
                <a:ea typeface="ＭＳ Ｐゴシック"/>
                <a:cs typeface="Times New Roman" panose="02020603050405020304" pitchFamily="18" charset="0"/>
              </a:rPr>
              <a:t>: 9.32</a:t>
            </a:r>
            <a:endParaRPr lang="en-IN" sz="24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469653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240704" y="46798"/>
            <a:ext cx="10180746" cy="934463"/>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50000"/>
              </a:lnSpc>
            </a:pPr>
            <a:r>
              <a:rPr lang="en-IN" sz="4400" b="1" spc="-1" dirty="0">
                <a:solidFill>
                  <a:srgbClr val="0000CC"/>
                </a:solidFill>
                <a:uFill>
                  <a:solidFill>
                    <a:srgbClr val="FFFFFF"/>
                  </a:solidFill>
                </a:uFill>
                <a:latin typeface="Calibri"/>
                <a:ea typeface="ＭＳ Ｐゴシック"/>
              </a:rPr>
              <a:t>Brief on </a:t>
            </a:r>
            <a:r>
              <a:rPr lang="en-IN" sz="4400" b="1" spc="-1" dirty="0" err="1">
                <a:solidFill>
                  <a:srgbClr val="0000CC"/>
                </a:solidFill>
                <a:uFill>
                  <a:solidFill>
                    <a:srgbClr val="FFFFFF"/>
                  </a:solidFill>
                </a:uFill>
                <a:latin typeface="Calibri"/>
                <a:ea typeface="ＭＳ Ｐゴシック"/>
              </a:rPr>
              <a:t>M.Tech</a:t>
            </a:r>
            <a:r>
              <a:rPr lang="en-IN" sz="4400" b="1" spc="-1" dirty="0">
                <a:solidFill>
                  <a:srgbClr val="0000CC"/>
                </a:solidFill>
                <a:uFill>
                  <a:solidFill>
                    <a:srgbClr val="FFFFFF"/>
                  </a:solidFill>
                </a:uFill>
                <a:latin typeface="Calibri"/>
                <a:ea typeface="ＭＳ Ｐゴシック"/>
              </a:rPr>
              <a:t> Course</a:t>
            </a:r>
            <a:endParaRPr lang="en-IN" altLang="zh-CN" sz="4400" b="1" spc="-1" dirty="0">
              <a:solidFill>
                <a:srgbClr val="0000CC"/>
              </a:solidFill>
              <a:uFill>
                <a:solidFill>
                  <a:srgbClr val="FFFFFF"/>
                </a:solidFill>
              </a:uFill>
              <a:latin typeface="Calibri"/>
              <a:ea typeface="ＭＳ Ｐゴシック"/>
            </a:endParaRPr>
          </a:p>
        </p:txBody>
      </p:sp>
      <p:graphicFrame>
        <p:nvGraphicFramePr>
          <p:cNvPr id="6" name="Table 2"/>
          <p:cNvGraphicFramePr/>
          <p:nvPr>
            <p:extLst>
              <p:ext uri="{D42A27DB-BD31-4B8C-83A1-F6EECF244321}">
                <p14:modId xmlns:p14="http://schemas.microsoft.com/office/powerpoint/2010/main" val="2397921512"/>
              </p:ext>
            </p:extLst>
          </p:nvPr>
        </p:nvGraphicFramePr>
        <p:xfrm>
          <a:off x="440904" y="1253193"/>
          <a:ext cx="11415736" cy="5181600"/>
        </p:xfrm>
        <a:graphic>
          <a:graphicData uri="http://schemas.openxmlformats.org/drawingml/2006/table">
            <a:tbl>
              <a:tblPr/>
              <a:tblGrid>
                <a:gridCol w="614536">
                  <a:extLst>
                    <a:ext uri="{9D8B030D-6E8A-4147-A177-3AD203B41FA5}">
                      <a16:colId xmlns:a16="http://schemas.microsoft.com/office/drawing/2014/main" val="1030002985"/>
                    </a:ext>
                  </a:extLst>
                </a:gridCol>
                <a:gridCol w="3024336">
                  <a:extLst>
                    <a:ext uri="{9D8B030D-6E8A-4147-A177-3AD203B41FA5}">
                      <a16:colId xmlns:a16="http://schemas.microsoft.com/office/drawing/2014/main" val="2331080719"/>
                    </a:ext>
                  </a:extLst>
                </a:gridCol>
                <a:gridCol w="489654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tblGrid>
              <a:tr h="554317">
                <a:tc>
                  <a:txBody>
                    <a:bodyPr/>
                    <a:lstStyle/>
                    <a:p>
                      <a:pPr>
                        <a:lnSpc>
                          <a:spcPct val="100000"/>
                        </a:lnSpc>
                      </a:pPr>
                      <a:r>
                        <a:rPr lang="en-US" sz="1800" b="1" strike="noStrike" kern="1200" spc="-1" dirty="0" err="1">
                          <a:solidFill>
                            <a:srgbClr val="FFFFFF"/>
                          </a:solidFill>
                          <a:uFill>
                            <a:solidFill>
                              <a:srgbClr val="FFFFFF"/>
                            </a:solidFill>
                          </a:uFill>
                          <a:latin typeface="+mn-lt"/>
                          <a:ea typeface="+mn-ea"/>
                          <a:cs typeface="+mn-cs"/>
                        </a:rPr>
                        <a:t>S.No</a:t>
                      </a:r>
                      <a:endParaRPr lang="en-IN" sz="1800" b="1" strike="noStrike" kern="1200" spc="-1" dirty="0">
                        <a:solidFill>
                          <a:srgbClr val="FFFFFF"/>
                        </a:solidFill>
                        <a:uFill>
                          <a:solidFill>
                            <a:srgbClr val="FFFFFF"/>
                          </a:solidFill>
                        </a:uFill>
                        <a:latin typeface="+mn-lt"/>
                        <a:ea typeface="+mn-ea"/>
                        <a:cs typeface="+mn-cs"/>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38160" cap="flat" cmpd="sng" algn="ctr">
                      <a:solidFill>
                        <a:srgbClr val="FFFFFF"/>
                      </a:solidFill>
                      <a:prstDash val="solid"/>
                      <a:round/>
                      <a:headEnd type="none" w="med" len="med"/>
                      <a:tailEnd type="none" w="med" len="med"/>
                    </a:lnB>
                    <a:solidFill>
                      <a:srgbClr val="4F81BD"/>
                    </a:solidFill>
                  </a:tcPr>
                </a:tc>
                <a:tc>
                  <a:txBody>
                    <a:bodyPr/>
                    <a:lstStyle/>
                    <a:p>
                      <a:pPr>
                        <a:lnSpc>
                          <a:spcPct val="100000"/>
                        </a:lnSpc>
                      </a:pPr>
                      <a:r>
                        <a:rPr lang="en-IN" sz="1800" b="1" strike="noStrike" spc="-1" dirty="0">
                          <a:solidFill>
                            <a:srgbClr val="FFFFFF"/>
                          </a:solidFill>
                          <a:uFill>
                            <a:solidFill>
                              <a:srgbClr val="FFFFFF"/>
                            </a:solidFill>
                          </a:uFill>
                          <a:latin typeface="+mn-lt"/>
                          <a:ea typeface="+mn-ea"/>
                        </a:rPr>
                        <a:t>Course Number </a:t>
                      </a:r>
                      <a:endParaRPr lang="en-IN" sz="1800" b="0" strike="noStrike" spc="-1" dirty="0">
                        <a:solidFill>
                          <a:srgbClr val="000000"/>
                        </a:solidFill>
                        <a:uFill>
                          <a:solidFill>
                            <a:srgbClr val="FFFFFF"/>
                          </a:solidFill>
                        </a:uFill>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38160" cap="flat" cmpd="sng" algn="ctr">
                      <a:solidFill>
                        <a:srgbClr val="FFFFFF"/>
                      </a:solidFill>
                      <a:prstDash val="solid"/>
                      <a:round/>
                      <a:headEnd type="none" w="med" len="med"/>
                      <a:tailEnd type="none" w="med" len="med"/>
                    </a:lnB>
                    <a:solidFill>
                      <a:srgbClr val="4F81BD"/>
                    </a:solidFill>
                  </a:tcPr>
                </a:tc>
                <a:tc>
                  <a:txBody>
                    <a:bodyPr/>
                    <a:lstStyle/>
                    <a:p>
                      <a:pPr>
                        <a:lnSpc>
                          <a:spcPct val="100000"/>
                        </a:lnSpc>
                      </a:pPr>
                      <a:r>
                        <a:rPr lang="en-IN" sz="1800" b="1" strike="noStrike" spc="-1" dirty="0">
                          <a:solidFill>
                            <a:srgbClr val="FFFFFF"/>
                          </a:solidFill>
                          <a:uFill>
                            <a:solidFill>
                              <a:srgbClr val="FFFFFF"/>
                            </a:solidFill>
                          </a:uFill>
                          <a:latin typeface="+mn-lt"/>
                          <a:ea typeface="+mn-ea"/>
                        </a:rPr>
                        <a:t>Course</a:t>
                      </a:r>
                      <a:r>
                        <a:rPr lang="en-IN" sz="1800" b="1" strike="noStrike" spc="-1" dirty="0">
                          <a:solidFill>
                            <a:srgbClr val="FFFFFF"/>
                          </a:solidFill>
                          <a:uFill>
                            <a:solidFill>
                              <a:srgbClr val="FFFFFF"/>
                            </a:solidFill>
                          </a:uFill>
                          <a:latin typeface="Arial"/>
                          <a:ea typeface="DejaVu Sans"/>
                        </a:rPr>
                        <a:t> Name</a:t>
                      </a:r>
                      <a:endParaRPr lang="en-IN" sz="1800" b="0" strike="noStrike" spc="-1" dirty="0">
                        <a:solidFill>
                          <a:srgbClr val="000000"/>
                        </a:solidFill>
                        <a:uFill>
                          <a:solidFill>
                            <a:srgbClr val="FFFFFF"/>
                          </a:solidFill>
                        </a:uFill>
                        <a:latin typeface="Arial"/>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38160" cap="flat" cmpd="sng" algn="ctr">
                      <a:solidFill>
                        <a:srgbClr val="FFFFFF"/>
                      </a:solidFill>
                      <a:prstDash val="solid"/>
                      <a:round/>
                      <a:headEnd type="none" w="med" len="med"/>
                      <a:tailEnd type="none" w="med" len="med"/>
                    </a:lnB>
                    <a:solidFill>
                      <a:srgbClr val="4F81BD"/>
                    </a:solidFill>
                  </a:tcPr>
                </a:tc>
                <a:tc>
                  <a:txBody>
                    <a:bodyPr/>
                    <a:lstStyle/>
                    <a:p>
                      <a:r>
                        <a:rPr lang="en-IN" sz="1800" b="1" strike="noStrike" kern="1200" spc="-1" dirty="0">
                          <a:solidFill>
                            <a:srgbClr val="FFFFFF"/>
                          </a:solidFill>
                          <a:uFill>
                            <a:solidFill>
                              <a:srgbClr val="FFFFFF"/>
                            </a:solidFill>
                          </a:uFill>
                          <a:latin typeface="+mn-lt"/>
                          <a:ea typeface="+mn-ea"/>
                          <a:cs typeface="+mn-cs"/>
                        </a:rPr>
                        <a:t>Trimester (period)</a:t>
                      </a:r>
                    </a:p>
                  </a:txBody>
                  <a:tcPr>
                    <a:lnL w="12240">
                      <a:solidFill>
                        <a:srgbClr val="FFFFFF"/>
                      </a:solidFill>
                    </a:lnL>
                    <a:lnR w="12240">
                      <a:solidFill>
                        <a:srgbClr val="FFFFFF"/>
                      </a:solidFill>
                    </a:lnR>
                    <a:lnT w="12240">
                      <a:solidFill>
                        <a:srgbClr val="FFFFFF"/>
                      </a:solidFill>
                    </a:lnT>
                    <a:lnB w="3816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527615">
                <a:tc>
                  <a:txBody>
                    <a:bodyPr/>
                    <a:lstStyle/>
                    <a:p>
                      <a:pPr>
                        <a:lnSpc>
                          <a:spcPct val="100000"/>
                        </a:lnSpc>
                      </a:pPr>
                      <a:r>
                        <a:rPr lang="en-US" sz="1800" b="0" strike="noStrike" spc="-1" dirty="0">
                          <a:solidFill>
                            <a:srgbClr val="000000"/>
                          </a:solidFill>
                          <a:uFill>
                            <a:solidFill>
                              <a:srgbClr val="FFFFFF"/>
                            </a:solidFill>
                          </a:uFill>
                          <a:latin typeface="Arial"/>
                        </a:rPr>
                        <a:t>1</a:t>
                      </a:r>
                      <a:endParaRPr lang="en-IN" sz="1800" b="0" strike="noStrike" spc="-1" dirty="0">
                        <a:solidFill>
                          <a:srgbClr val="000000"/>
                        </a:solidFill>
                        <a:uFill>
                          <a:solidFill>
                            <a:srgbClr val="FFFFFF"/>
                          </a:solidFill>
                        </a:uFill>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EE6901W, EE6902W,EE6903W</a:t>
                      </a:r>
                    </a:p>
                    <a:p>
                      <a:endParaRPr lang="en-IN" dirty="0"/>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r>
                        <a:rPr lang="en-US" dirty="0"/>
                        <a:t>Project:</a:t>
                      </a:r>
                      <a:r>
                        <a:rPr lang="en-US" baseline="0" dirty="0"/>
                        <a:t> Phase 0, Phase 1 and Phase 2</a:t>
                      </a:r>
                      <a:endParaRPr lang="en-IN" dirty="0"/>
                    </a:p>
                  </a:txBody>
                  <a:tcPr marL="95250" marR="95250" marT="76200" marB="76200" anchor="ctr">
                    <a:lnL w="12240" cap="flat" cmpd="sng" algn="ctr">
                      <a:solidFill>
                        <a:srgbClr val="FFFFFF"/>
                      </a:solidFill>
                      <a:prstDash val="solid"/>
                      <a:round/>
                      <a:headEnd type="none" w="med" len="med"/>
                      <a:tailEnd type="none" w="med" len="med"/>
                    </a:lnL>
                    <a:lnR w="12240">
                      <a:solidFill>
                        <a:srgbClr val="FFFFFF"/>
                      </a:solidFill>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r>
                        <a:rPr lang="en-IN" dirty="0"/>
                        <a:t>5,6,7(May2023-May</a:t>
                      </a:r>
                      <a:r>
                        <a:rPr lang="en-IN" baseline="0" dirty="0"/>
                        <a:t> 2024)</a:t>
                      </a:r>
                      <a:endParaRPr lang="en-IN" dirty="0"/>
                    </a:p>
                  </a:txBody>
                  <a:tcPr marL="95250" marR="95250" marT="76200" marB="7620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423360">
                <a:tc>
                  <a:txBody>
                    <a:bodyPr/>
                    <a:lstStyle/>
                    <a:p>
                      <a:pPr>
                        <a:lnSpc>
                          <a:spcPct val="100000"/>
                        </a:lnSpc>
                      </a:pPr>
                      <a:r>
                        <a:rPr lang="en-US" sz="1800" b="0" strike="noStrike" spc="-1" dirty="0">
                          <a:solidFill>
                            <a:srgbClr val="000000"/>
                          </a:solidFill>
                          <a:uFill>
                            <a:solidFill>
                              <a:srgbClr val="FFFFFF"/>
                            </a:solidFill>
                          </a:uFill>
                          <a:latin typeface="Arial"/>
                        </a:rPr>
                        <a:t>2</a:t>
                      </a:r>
                      <a:endParaRPr lang="en-IN" sz="1800" b="0" strike="noStrike" spc="-1" dirty="0">
                        <a:solidFill>
                          <a:srgbClr val="000000"/>
                        </a:solidFill>
                        <a:uFill>
                          <a:solidFill>
                            <a:srgbClr val="FFFFFF"/>
                          </a:solidFill>
                        </a:uFill>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r>
                        <a:rPr lang="en-IN" dirty="0"/>
                        <a:t>EE5179W</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Deep learning for</a:t>
                      </a:r>
                      <a:r>
                        <a:rPr lang="en-US" baseline="0" dirty="0"/>
                        <a:t> Imaging </a:t>
                      </a:r>
                      <a:endParaRPr lang="en-IN" dirty="0"/>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r>
                        <a:rPr lang="en-IN" dirty="0"/>
                        <a:t>6 (</a:t>
                      </a:r>
                      <a:r>
                        <a:rPr lang="en-US" dirty="0">
                          <a:effectLst/>
                        </a:rPr>
                        <a:t>Sept-Dec 2023)</a:t>
                      </a:r>
                      <a:endParaRPr lang="en-IN" dirty="0"/>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extLst>
                  <a:ext uri="{0D108BD9-81ED-4DB2-BD59-A6C34878D82A}">
                    <a16:rowId xmlns:a16="http://schemas.microsoft.com/office/drawing/2014/main" val="2248202612"/>
                  </a:ext>
                </a:extLst>
              </a:tr>
              <a:tr h="423360">
                <a:tc>
                  <a:txBody>
                    <a:bodyPr/>
                    <a:lstStyle/>
                    <a:p>
                      <a:pPr>
                        <a:lnSpc>
                          <a:spcPct val="100000"/>
                        </a:lnSpc>
                      </a:pPr>
                      <a:r>
                        <a:rPr lang="en-US" sz="1800" b="0" strike="noStrike" spc="-1" dirty="0">
                          <a:solidFill>
                            <a:srgbClr val="000000"/>
                          </a:solidFill>
                          <a:uFill>
                            <a:solidFill>
                              <a:srgbClr val="FFFFFF"/>
                            </a:solidFill>
                          </a:uFill>
                          <a:latin typeface="Arial"/>
                        </a:rPr>
                        <a:t>3</a:t>
                      </a:r>
                      <a:endParaRPr lang="en-IN" sz="1800" b="0" strike="noStrike" spc="-1" dirty="0">
                        <a:solidFill>
                          <a:srgbClr val="000000"/>
                        </a:solidFill>
                        <a:uFill>
                          <a:solidFill>
                            <a:srgbClr val="FFFFFF"/>
                          </a:solidFill>
                        </a:uFill>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pPr fontAlgn="ctr"/>
                      <a:r>
                        <a:rPr lang="en-IN" dirty="0">
                          <a:effectLst/>
                        </a:rPr>
                        <a:t>EE5142W</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pPr fontAlgn="ctr"/>
                      <a:r>
                        <a:rPr lang="en-US" dirty="0">
                          <a:effectLst/>
                        </a:rPr>
                        <a:t>Introduction to Information Theory and Coding</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effectLst/>
                        </a:rPr>
                        <a:t>5 (May-Aug 2023)</a:t>
                      </a:r>
                      <a:endParaRPr lang="en-IN" dirty="0">
                        <a:effectLst/>
                      </a:endParaRP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3"/>
                  </a:ext>
                </a:extLst>
              </a:tr>
              <a:tr h="423360">
                <a:tc>
                  <a:txBody>
                    <a:bodyPr/>
                    <a:lstStyle/>
                    <a:p>
                      <a:pPr>
                        <a:lnSpc>
                          <a:spcPct val="100000"/>
                        </a:lnSpc>
                      </a:pPr>
                      <a:r>
                        <a:rPr lang="en-US" sz="1800" b="0" strike="noStrike" spc="-1" dirty="0">
                          <a:solidFill>
                            <a:srgbClr val="000000"/>
                          </a:solidFill>
                          <a:uFill>
                            <a:solidFill>
                              <a:srgbClr val="FFFFFF"/>
                            </a:solidFill>
                          </a:uFill>
                          <a:latin typeface="Arial"/>
                        </a:rPr>
                        <a:t>4</a:t>
                      </a:r>
                      <a:endParaRPr lang="en-IN" sz="1800" b="0" strike="noStrike" spc="-1" dirty="0">
                        <a:solidFill>
                          <a:srgbClr val="000000"/>
                        </a:solidFill>
                        <a:uFill>
                          <a:solidFill>
                            <a:srgbClr val="FFFFFF"/>
                          </a:solidFill>
                        </a:uFill>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IN" sz="1800" b="0" i="0" kern="1200" dirty="0">
                          <a:solidFill>
                            <a:schemeClr val="tx1"/>
                          </a:solidFill>
                          <a:effectLst/>
                          <a:latin typeface="+mn-lt"/>
                          <a:ea typeface="+mn-ea"/>
                          <a:cs typeface="+mn-cs"/>
                        </a:rPr>
                        <a:t>EE5311W</a:t>
                      </a:r>
                      <a:endParaRPr lang="en-IN" dirty="0">
                        <a:effectLst/>
                      </a:endParaRP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IN" sz="1800" b="0" i="0" kern="1200" dirty="0">
                          <a:solidFill>
                            <a:schemeClr val="tx1"/>
                          </a:solidFill>
                          <a:effectLst/>
                          <a:latin typeface="+mn-lt"/>
                          <a:ea typeface="+mn-ea"/>
                          <a:cs typeface="+mn-cs"/>
                        </a:rPr>
                        <a:t>Digital IC Design</a:t>
                      </a:r>
                      <a:endParaRPr lang="en-US" dirty="0">
                        <a:effectLst/>
                      </a:endParaRPr>
                    </a:p>
                  </a:txBody>
                  <a:tcPr marL="95250" marR="95250" marT="76200" marB="76200" anchor="ct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effectLst/>
                        </a:rPr>
                        <a:t>5 (May-Aug 2023)</a:t>
                      </a:r>
                      <a:endParaRPr lang="en-IN" dirty="0">
                        <a:effectLst/>
                      </a:endParaRPr>
                    </a:p>
                  </a:txBody>
                  <a:tcPr marL="95250" marR="95250" marT="76200" marB="76200"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423360">
                <a:tc>
                  <a:txBody>
                    <a:bodyPr/>
                    <a:lstStyle/>
                    <a:p>
                      <a:pPr>
                        <a:lnSpc>
                          <a:spcPct val="100000"/>
                        </a:lnSpc>
                      </a:pPr>
                      <a:r>
                        <a:rPr lang="en-US" sz="1800" b="0" strike="noStrike" spc="-1" dirty="0">
                          <a:solidFill>
                            <a:srgbClr val="000000"/>
                          </a:solidFill>
                          <a:uFill>
                            <a:solidFill>
                              <a:srgbClr val="FFFFFF"/>
                            </a:solidFill>
                          </a:uFill>
                          <a:latin typeface="Arial"/>
                        </a:rPr>
                        <a:t>5</a:t>
                      </a:r>
                      <a:endParaRPr lang="en-IN" sz="1800" b="0" strike="noStrike" spc="-1" dirty="0">
                        <a:solidFill>
                          <a:srgbClr val="000000"/>
                        </a:solidFill>
                        <a:uFill>
                          <a:solidFill>
                            <a:srgbClr val="FFFFFF"/>
                          </a:solidFill>
                        </a:uFill>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pPr fontAlgn="ctr"/>
                      <a:r>
                        <a:rPr lang="en-IN">
                          <a:effectLst/>
                        </a:rPr>
                        <a:t>EE5111W</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pPr fontAlgn="ctr"/>
                      <a:r>
                        <a:rPr lang="en-IN" dirty="0">
                          <a:effectLst/>
                        </a:rPr>
                        <a:t>Estimation Theory</a:t>
                      </a:r>
                    </a:p>
                  </a:txBody>
                  <a:tcPr marL="95250" marR="95250" marT="76200" marB="76200" anchor="ct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D0D8E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effectLst/>
                        </a:rPr>
                        <a:t>4 (Jan-Apr 2023)</a:t>
                      </a:r>
                      <a:endParaRPr lang="en-IN" dirty="0">
                        <a:effectLst/>
                      </a:endParaRPr>
                    </a:p>
                  </a:txBody>
                  <a:tcPr marL="95250" marR="95250" marT="76200" marB="76200"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423360">
                <a:tc>
                  <a:txBody>
                    <a:bodyPr/>
                    <a:lstStyle/>
                    <a:p>
                      <a:pPr>
                        <a:lnSpc>
                          <a:spcPct val="100000"/>
                        </a:lnSpc>
                      </a:pPr>
                      <a:r>
                        <a:rPr lang="en-US" sz="1800" b="0" strike="noStrike" spc="-1" dirty="0">
                          <a:solidFill>
                            <a:srgbClr val="000000"/>
                          </a:solidFill>
                          <a:uFill>
                            <a:solidFill>
                              <a:srgbClr val="FFFFFF"/>
                            </a:solidFill>
                          </a:uFill>
                          <a:latin typeface="Arial"/>
                        </a:rPr>
                        <a:t>6</a:t>
                      </a:r>
                      <a:endParaRPr lang="en-IN" sz="1800" b="0" strike="noStrike" spc="-1" dirty="0">
                        <a:solidFill>
                          <a:srgbClr val="000000"/>
                        </a:solidFill>
                        <a:uFill>
                          <a:solidFill>
                            <a:srgbClr val="FFFFFF"/>
                          </a:solidFill>
                        </a:uFill>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IN">
                          <a:effectLst/>
                        </a:rPr>
                        <a:t>EE5130W</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IN" dirty="0">
                          <a:effectLst/>
                        </a:rPr>
                        <a:t>Digital Signal Processing</a:t>
                      </a:r>
                    </a:p>
                  </a:txBody>
                  <a:tcPr marL="95250" marR="95250" marT="76200" marB="76200" anchor="ct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effectLst/>
                        </a:rPr>
                        <a:t>3 (Sept-Dec 2022)</a:t>
                      </a:r>
                      <a:endParaRPr lang="en-IN" dirty="0">
                        <a:effectLst/>
                      </a:endParaRPr>
                    </a:p>
                  </a:txBody>
                  <a:tcPr marL="95250" marR="95250" marT="76200" marB="76200"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6"/>
                  </a:ext>
                </a:extLst>
              </a:tr>
              <a:tr h="423360">
                <a:tc>
                  <a:txBody>
                    <a:bodyPr/>
                    <a:lstStyle/>
                    <a:p>
                      <a:r>
                        <a:rPr lang="en-US" dirty="0"/>
                        <a:t>7</a:t>
                      </a: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IN">
                          <a:effectLst/>
                        </a:rPr>
                        <a:t>EE5178W</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IN" dirty="0">
                          <a:effectLst/>
                        </a:rPr>
                        <a:t>Modern Computer Vision</a:t>
                      </a:r>
                    </a:p>
                  </a:txBody>
                  <a:tcPr marL="95250" marR="95250" marT="76200" marB="76200" anchor="ct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effectLst/>
                        </a:rPr>
                        <a:t>3 (Sept-Dec 2022)</a:t>
                      </a:r>
                      <a:endParaRPr lang="en-IN" dirty="0">
                        <a:effectLst/>
                      </a:endParaRPr>
                    </a:p>
                  </a:txBody>
                  <a:tcPr marL="95250" marR="95250" marT="76200" marB="76200"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7"/>
                  </a:ext>
                </a:extLst>
              </a:tr>
              <a:tr h="423360">
                <a:tc>
                  <a:txBody>
                    <a:bodyPr/>
                    <a:lstStyle/>
                    <a:p>
                      <a:r>
                        <a:rPr lang="en-US" dirty="0"/>
                        <a:t>8</a:t>
                      </a: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IN">
                          <a:effectLst/>
                        </a:rPr>
                        <a:t>EE5140W</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IN">
                          <a:effectLst/>
                        </a:rPr>
                        <a:t>Digital Modulation and Coding</a:t>
                      </a:r>
                    </a:p>
                  </a:txBody>
                  <a:tcPr marL="95250" marR="95250" marT="76200" marB="76200" anchor="ct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effectLst/>
                        </a:rPr>
                        <a:t>2 (May-Aug 2022)</a:t>
                      </a:r>
                      <a:endParaRPr lang="en-IN" dirty="0">
                        <a:effectLst/>
                      </a:endParaRPr>
                    </a:p>
                  </a:txBody>
                  <a:tcPr marL="95250" marR="95250" marT="76200" marB="76200" anchor="ct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extLst>
                  <a:ext uri="{0D108BD9-81ED-4DB2-BD59-A6C34878D82A}">
                    <a16:rowId xmlns:a16="http://schemas.microsoft.com/office/drawing/2014/main" val="10008"/>
                  </a:ext>
                </a:extLst>
              </a:tr>
              <a:tr h="423360">
                <a:tc>
                  <a:txBody>
                    <a:bodyPr/>
                    <a:lstStyle/>
                    <a:p>
                      <a:r>
                        <a:rPr lang="en-US" dirty="0"/>
                        <a:t>9</a:t>
                      </a: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IN">
                          <a:effectLst/>
                        </a:rPr>
                        <a:t>EE5120W</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fontAlgn="ctr"/>
                      <a:r>
                        <a:rPr lang="en-US" dirty="0">
                          <a:effectLst/>
                        </a:rPr>
                        <a:t>Applied Linear Algebra I for EE</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CF3"/>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dirty="0">
                          <a:effectLst/>
                        </a:rPr>
                        <a:t>2 (May-Aug 2022)</a:t>
                      </a:r>
                      <a:endParaRPr lang="en-IN" dirty="0">
                        <a:effectLst/>
                      </a:endParaRPr>
                    </a:p>
                  </a:txBody>
                  <a:tcPr marL="95250" marR="95250" marT="76200" marB="76200" anchor="ct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extLst>
                  <a:ext uri="{0D108BD9-81ED-4DB2-BD59-A6C34878D82A}">
                    <a16:rowId xmlns:a16="http://schemas.microsoft.com/office/drawing/2014/main" val="2545969853"/>
                  </a:ext>
                </a:extLst>
              </a:tr>
              <a:tr h="423360">
                <a:tc>
                  <a:txBody>
                    <a:bodyPr/>
                    <a:lstStyle/>
                    <a:p>
                      <a:r>
                        <a:rPr lang="en-US" dirty="0"/>
                        <a:t>10</a:t>
                      </a: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fontAlgn="ctr"/>
                      <a:r>
                        <a:rPr lang="en-IN" dirty="0">
                          <a:effectLst/>
                        </a:rPr>
                        <a:t>EE5110W</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fontAlgn="ctr"/>
                      <a:r>
                        <a:rPr lang="en-US" dirty="0">
                          <a:effectLst/>
                        </a:rPr>
                        <a:t>Probability Foundations for Electrical Engineers</a:t>
                      </a:r>
                    </a:p>
                  </a:txBody>
                  <a:tcPr marL="95250" marR="95250" marT="76200" marB="76200" anchor="ct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E9ECF3"/>
                    </a:solidFill>
                  </a:tcPr>
                </a:tc>
                <a:tc>
                  <a:txBody>
                    <a:bodyPr/>
                    <a:lstStyle/>
                    <a:p>
                      <a:pPr fontAlgn="ctr"/>
                      <a:r>
                        <a:rPr lang="en-US" dirty="0">
                          <a:effectLst/>
                        </a:rPr>
                        <a:t>1 (Jan-Apr 2022)</a:t>
                      </a:r>
                      <a:endParaRPr lang="en-IN" dirty="0">
                        <a:effectLst/>
                      </a:endParaRPr>
                    </a:p>
                  </a:txBody>
                  <a:tcPr marL="95250" marR="95250" marT="76200" marB="76200" anchor="ct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2839340991"/>
                  </a:ext>
                </a:extLst>
              </a:tr>
            </a:tbl>
          </a:graphicData>
        </a:graphic>
      </p:graphicFrame>
      <p:sp>
        <p:nvSpPr>
          <p:cNvPr id="7" name="CustomShape 3"/>
          <p:cNvSpPr/>
          <p:nvPr/>
        </p:nvSpPr>
        <p:spPr>
          <a:xfrm>
            <a:off x="8904312" y="6415520"/>
            <a:ext cx="256032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pc="-1" dirty="0">
                <a:solidFill>
                  <a:srgbClr val="000000"/>
                </a:solidFill>
                <a:uFill>
                  <a:solidFill>
                    <a:srgbClr val="FFFFFF"/>
                  </a:solidFill>
                </a:uFill>
                <a:latin typeface="Arial"/>
                <a:ea typeface="DejaVu Sans"/>
              </a:rPr>
              <a:t>Overall CGPA: 9.32</a:t>
            </a:r>
            <a:endParaRPr lang="en-IN"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0832373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116632"/>
            <a:ext cx="9753600" cy="639762"/>
          </a:xfrm>
        </p:spPr>
        <p:txBody>
          <a:bodyPr>
            <a:noAutofit/>
          </a:bodyPr>
          <a:lstStyle/>
          <a:p>
            <a:pPr algn="just">
              <a:lnSpc>
                <a:spcPct val="150000"/>
              </a:lnSpc>
            </a:pPr>
            <a:r>
              <a:rPr lang="en-IN" altLang="zh-CN" sz="3600" dirty="0">
                <a:solidFill>
                  <a:srgbClr val="0000FF"/>
                </a:solidFill>
                <a:latin typeface="Tahoma" pitchFamily="34" charset="0"/>
                <a:cs typeface="Tahoma" pitchFamily="34" charset="0"/>
              </a:rPr>
              <a:t>                </a:t>
            </a:r>
            <a:r>
              <a:rPr lang="en-IN" sz="4400" spc="-1" dirty="0">
                <a:solidFill>
                  <a:srgbClr val="0000CC"/>
                </a:solidFill>
                <a:uFill>
                  <a:solidFill>
                    <a:srgbClr val="FFFFFF"/>
                  </a:solidFill>
                </a:uFill>
                <a:latin typeface="Calibri"/>
                <a:ea typeface="ＭＳ Ｐゴシック"/>
                <a:cs typeface="+mn-cs"/>
              </a:rPr>
              <a:t>Brief on </a:t>
            </a:r>
            <a:r>
              <a:rPr lang="en-IN" sz="4400" spc="-1" dirty="0" err="1">
                <a:solidFill>
                  <a:srgbClr val="0000CC"/>
                </a:solidFill>
                <a:uFill>
                  <a:solidFill>
                    <a:srgbClr val="FFFFFF"/>
                  </a:solidFill>
                </a:uFill>
                <a:latin typeface="Calibri"/>
                <a:ea typeface="ＭＳ Ｐゴシック"/>
                <a:cs typeface="+mn-cs"/>
              </a:rPr>
              <a:t>M.Tech</a:t>
            </a:r>
            <a:r>
              <a:rPr lang="en-IN" sz="4400" spc="-1" dirty="0">
                <a:solidFill>
                  <a:srgbClr val="0000CC"/>
                </a:solidFill>
                <a:uFill>
                  <a:solidFill>
                    <a:srgbClr val="FFFFFF"/>
                  </a:solidFill>
                </a:uFill>
                <a:latin typeface="Calibri"/>
                <a:ea typeface="ＭＳ Ｐゴシック"/>
                <a:cs typeface="+mn-cs"/>
              </a:rPr>
              <a:t> Project</a:t>
            </a:r>
            <a:endParaRPr lang="en-IN" altLang="zh-CN" sz="4400" spc="-1" dirty="0">
              <a:solidFill>
                <a:srgbClr val="0000CC"/>
              </a:solidFill>
              <a:uFill>
                <a:solidFill>
                  <a:srgbClr val="FFFFFF"/>
                </a:solidFill>
              </a:uFill>
              <a:latin typeface="Calibri"/>
              <a:ea typeface="ＭＳ Ｐゴシック"/>
              <a:cs typeface="+mn-cs"/>
            </a:endParaRPr>
          </a:p>
        </p:txBody>
      </p:sp>
      <p:sp>
        <p:nvSpPr>
          <p:cNvPr id="4" name="Rectangle 3"/>
          <p:cNvSpPr/>
          <p:nvPr/>
        </p:nvSpPr>
        <p:spPr>
          <a:xfrm>
            <a:off x="624590" y="3140968"/>
            <a:ext cx="11161240" cy="954107"/>
          </a:xfrm>
          <a:prstGeom prst="rect">
            <a:avLst/>
          </a:prstGeom>
        </p:spPr>
        <p:txBody>
          <a:bodyPr wrap="square">
            <a:spAutoFit/>
          </a:bodyPr>
          <a:lstStyle/>
          <a:p>
            <a:pPr marL="2962275" indent="-2962275">
              <a:lnSpc>
                <a:spcPct val="100000"/>
              </a:lnSpc>
              <a:tabLst>
                <a:tab pos="2781300" algn="l"/>
              </a:tabLst>
            </a:pPr>
            <a:r>
              <a:rPr lang="en-IN" sz="2800" b="1" dirty="0"/>
              <a:t>Project Title: </a:t>
            </a:r>
            <a:r>
              <a:rPr lang="en-US" sz="2800" b="1" dirty="0"/>
              <a:t>Target Detection and Classification using Deep Learning for </a:t>
            </a:r>
            <a:r>
              <a:rPr lang="en-IN" sz="2800" b="1" dirty="0"/>
              <a:t>Surveillance RADAR</a:t>
            </a:r>
          </a:p>
        </p:txBody>
      </p:sp>
    </p:spTree>
    <p:extLst>
      <p:ext uri="{BB962C8B-B14F-4D97-AF65-F5344CB8AC3E}">
        <p14:creationId xmlns:p14="http://schemas.microsoft.com/office/powerpoint/2010/main" val="256464482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A968FC91-8462-4671-B4F0-6D20337F4ED4}"/>
              </a:ext>
            </a:extLst>
          </p:cNvPr>
          <p:cNvSpPr/>
          <p:nvPr/>
        </p:nvSpPr>
        <p:spPr>
          <a:xfrm>
            <a:off x="1204860" y="0"/>
            <a:ext cx="10513800" cy="107191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IN" sz="4400" b="1" spc="-1" dirty="0">
                <a:solidFill>
                  <a:srgbClr val="0000CC"/>
                </a:solidFill>
                <a:uFill>
                  <a:solidFill>
                    <a:srgbClr val="FFFFFF"/>
                  </a:solidFill>
                </a:uFill>
                <a:latin typeface="Calibri"/>
                <a:ea typeface="ＭＳ Ｐゴシック"/>
              </a:rPr>
              <a:t>Problem Statement : State of the Art</a:t>
            </a:r>
          </a:p>
        </p:txBody>
      </p:sp>
      <p:sp>
        <p:nvSpPr>
          <p:cNvPr id="4" name="TextBox 3">
            <a:extLst>
              <a:ext uri="{FF2B5EF4-FFF2-40B4-BE49-F238E27FC236}">
                <a16:creationId xmlns:a16="http://schemas.microsoft.com/office/drawing/2014/main" id="{7ECB31B8-BD06-5C00-224F-A8E90146042F}"/>
              </a:ext>
            </a:extLst>
          </p:cNvPr>
          <p:cNvSpPr txBox="1"/>
          <p:nvPr/>
        </p:nvSpPr>
        <p:spPr>
          <a:xfrm>
            <a:off x="492369" y="1231387"/>
            <a:ext cx="9706708" cy="461665"/>
          </a:xfrm>
          <a:prstGeom prst="rect">
            <a:avLst/>
          </a:prstGeom>
          <a:noFill/>
        </p:spPr>
        <p:txBody>
          <a:bodyPr wrap="square">
            <a:spAutoFit/>
          </a:bodyPr>
          <a:lstStyle/>
          <a:p>
            <a:pPr marL="1800">
              <a:buClr>
                <a:srgbClr val="000000"/>
              </a:buClr>
            </a:pPr>
            <a:r>
              <a:rPr lang="en-IN" sz="2400" b="1" spc="-1" dirty="0">
                <a:solidFill>
                  <a:srgbClr val="7030A0"/>
                </a:solidFill>
                <a:uFill>
                  <a:solidFill>
                    <a:srgbClr val="FFFFFF"/>
                  </a:solidFill>
                </a:uFill>
                <a:latin typeface="Calibri"/>
                <a:ea typeface="ＭＳ Ｐゴシック"/>
              </a:rPr>
              <a:t>Presently available Solutions and their </a:t>
            </a:r>
            <a:r>
              <a:rPr lang="en-US" sz="2400" b="1" spc="-1" dirty="0">
                <a:solidFill>
                  <a:srgbClr val="7030A0"/>
                </a:solidFill>
                <a:uFill>
                  <a:solidFill>
                    <a:srgbClr val="FFFFFF"/>
                  </a:solidFill>
                </a:uFill>
                <a:latin typeface="Calibri"/>
                <a:ea typeface="ＭＳ Ｐゴシック"/>
              </a:rPr>
              <a:t>short comings </a:t>
            </a:r>
            <a:endParaRPr lang="en-IN" sz="2400" b="1" spc="-1" dirty="0">
              <a:solidFill>
                <a:srgbClr val="7030A0"/>
              </a:solidFill>
              <a:uFill>
                <a:solidFill>
                  <a:srgbClr val="FFFFFF"/>
                </a:solidFill>
              </a:uFill>
              <a:latin typeface="Calibri"/>
              <a:ea typeface="ＭＳ Ｐゴシック"/>
            </a:endParaRPr>
          </a:p>
        </p:txBody>
      </p:sp>
      <p:sp>
        <p:nvSpPr>
          <p:cNvPr id="5" name="TextBox 4">
            <a:extLst>
              <a:ext uri="{FF2B5EF4-FFF2-40B4-BE49-F238E27FC236}">
                <a16:creationId xmlns:a16="http://schemas.microsoft.com/office/drawing/2014/main" id="{3D466F94-56A8-67F5-9BC6-1906519B7CCF}"/>
              </a:ext>
            </a:extLst>
          </p:cNvPr>
          <p:cNvSpPr txBox="1"/>
          <p:nvPr/>
        </p:nvSpPr>
        <p:spPr>
          <a:xfrm>
            <a:off x="492370" y="1693052"/>
            <a:ext cx="11338560" cy="5262979"/>
          </a:xfrm>
          <a:prstGeom prst="rect">
            <a:avLst/>
          </a:prstGeom>
          <a:noFill/>
        </p:spPr>
        <p:txBody>
          <a:bodyPr wrap="square">
            <a:spAutoFit/>
          </a:bodyPr>
          <a:lstStyle/>
          <a:p>
            <a:pPr marL="342900" indent="-342900" algn="just">
              <a:buFont typeface="Wingdings" panose="05000000000000000000" pitchFamily="2" charset="2"/>
              <a:buChar char="Ø"/>
            </a:pPr>
            <a:r>
              <a:rPr lang="en-US" sz="2400" spc="-1" dirty="0">
                <a:solidFill>
                  <a:srgbClr val="000000"/>
                </a:solidFill>
                <a:uFill>
                  <a:solidFill>
                    <a:srgbClr val="FFFFFF"/>
                  </a:solidFill>
                </a:uFill>
                <a:latin typeface="Calibri"/>
                <a:ea typeface="ＭＳ Ｐゴシック"/>
              </a:rPr>
              <a:t>CFAR and Doppler's processing are used for target detection in most surveillance RADARs. CFAR based detection process relies on only two features, i.e., threshold calculated from power and doppler bins. The performance of this approach degrades in heterogeneous ground clutter scenarios [1].</a:t>
            </a:r>
          </a:p>
          <a:p>
            <a:pPr marL="342900" indent="-342900" algn="just">
              <a:buFont typeface="Wingdings" panose="05000000000000000000" pitchFamily="2" charset="2"/>
              <a:buChar char="Ø"/>
            </a:pPr>
            <a:r>
              <a:rPr lang="en-US" sz="2400" spc="-1" dirty="0">
                <a:solidFill>
                  <a:srgbClr val="000000"/>
                </a:solidFill>
                <a:uFill>
                  <a:solidFill>
                    <a:srgbClr val="FFFFFF"/>
                  </a:solidFill>
                </a:uFill>
                <a:latin typeface="Calibri"/>
                <a:ea typeface="ＭＳ Ｐゴシック"/>
              </a:rPr>
              <a:t>Another present available solution for the target classification is based on target  </a:t>
            </a:r>
            <a:r>
              <a:rPr lang="en-IN" sz="2400" b="0" i="0" dirty="0">
                <a:solidFill>
                  <a:srgbClr val="040C28"/>
                </a:solidFill>
                <a:effectLst/>
                <a:latin typeface="Google Sans"/>
              </a:rPr>
              <a:t>Radar </a:t>
            </a:r>
            <a:r>
              <a:rPr lang="en-IN" sz="2400" dirty="0">
                <a:solidFill>
                  <a:srgbClr val="040C28"/>
                </a:solidFill>
                <a:latin typeface="Google Sans"/>
              </a:rPr>
              <a:t>c</a:t>
            </a:r>
            <a:r>
              <a:rPr lang="en-IN" sz="2400" b="0" i="0" dirty="0">
                <a:solidFill>
                  <a:srgbClr val="040C28"/>
                </a:solidFill>
                <a:effectLst/>
                <a:latin typeface="Google Sans"/>
              </a:rPr>
              <a:t>ross section(RCS),</a:t>
            </a:r>
            <a:r>
              <a:rPr lang="en-US" sz="2400" spc="-1" dirty="0">
                <a:solidFill>
                  <a:srgbClr val="000000"/>
                </a:solidFill>
                <a:uFill>
                  <a:solidFill>
                    <a:srgbClr val="FFFFFF"/>
                  </a:solidFill>
                </a:uFill>
                <a:latin typeface="Calibri"/>
                <a:ea typeface="ＭＳ Ｐゴシック"/>
              </a:rPr>
              <a:t> velocity,</a:t>
            </a:r>
            <a:r>
              <a:rPr lang="en-IN" sz="2400" b="0" i="0" dirty="0">
                <a:solidFill>
                  <a:srgbClr val="040C28"/>
                </a:solidFill>
                <a:effectLst/>
                <a:latin typeface="Google Sans"/>
              </a:rPr>
              <a:t> </a:t>
            </a:r>
            <a:r>
              <a:rPr lang="en-US" sz="2400" spc="-1" dirty="0">
                <a:solidFill>
                  <a:srgbClr val="000000"/>
                </a:solidFill>
                <a:uFill>
                  <a:solidFill>
                    <a:srgbClr val="FFFFFF"/>
                  </a:solidFill>
                </a:uFill>
                <a:latin typeface="Calibri"/>
                <a:ea typeface="ＭＳ Ｐゴシック"/>
              </a:rPr>
              <a:t>positions are analyzed over time. However, it requires relatively long response times, such as in the </a:t>
            </a:r>
            <a:r>
              <a:rPr lang="en-IN" sz="2400" spc="-1" dirty="0">
                <a:solidFill>
                  <a:srgbClr val="000000"/>
                </a:solidFill>
                <a:uFill>
                  <a:solidFill>
                    <a:srgbClr val="FFFFFF"/>
                  </a:solidFill>
                </a:uFill>
                <a:latin typeface="Calibri"/>
                <a:ea typeface="ＭＳ Ｐゴシック"/>
              </a:rPr>
              <a:t>order of seconds</a:t>
            </a:r>
            <a:r>
              <a:rPr lang="en-US" sz="2400" spc="-1" dirty="0">
                <a:solidFill>
                  <a:srgbClr val="000000"/>
                </a:solidFill>
                <a:uFill>
                  <a:solidFill>
                    <a:srgbClr val="FFFFFF"/>
                  </a:solidFill>
                </a:uFill>
                <a:latin typeface="Calibri"/>
                <a:ea typeface="ＭＳ Ｐゴシック"/>
              </a:rPr>
              <a:t> [2] to get meaningful features.</a:t>
            </a:r>
          </a:p>
          <a:p>
            <a:pPr marL="342900" indent="-342900" algn="just">
              <a:buFont typeface="Wingdings" panose="05000000000000000000" pitchFamily="2" charset="2"/>
              <a:buChar char="Ø"/>
            </a:pPr>
            <a:endParaRPr lang="en-US" sz="2400" spc="-1" dirty="0">
              <a:solidFill>
                <a:srgbClr val="000000"/>
              </a:solidFill>
              <a:uFill>
                <a:solidFill>
                  <a:srgbClr val="FFFFFF"/>
                </a:solidFill>
              </a:uFill>
              <a:latin typeface="Calibri"/>
              <a:ea typeface="ＭＳ Ｐゴシック"/>
            </a:endParaRPr>
          </a:p>
          <a:p>
            <a:pPr marL="342900" indent="-342900" algn="just">
              <a:buFont typeface="Wingdings" panose="05000000000000000000" pitchFamily="2" charset="2"/>
              <a:buChar char="Ø"/>
            </a:pPr>
            <a:r>
              <a:rPr lang="en-US" sz="2400" spc="-1" dirty="0">
                <a:solidFill>
                  <a:srgbClr val="000000"/>
                </a:solidFill>
                <a:uFill>
                  <a:solidFill>
                    <a:srgbClr val="FFFFFF"/>
                  </a:solidFill>
                </a:uFill>
                <a:latin typeface="Calibri"/>
                <a:ea typeface="ＭＳ Ｐゴシック"/>
              </a:rPr>
              <a:t>Use of discriminative machine learning for target detection and deep learning methods for target classification for surveillance RADAR in heterogeneous clutter scenario. </a:t>
            </a:r>
          </a:p>
          <a:p>
            <a:pPr marL="342900" indent="-342900" algn="just">
              <a:buFont typeface="Wingdings" panose="05000000000000000000" pitchFamily="2" charset="2"/>
              <a:buChar char="Ø"/>
            </a:pPr>
            <a:r>
              <a:rPr lang="en-US" sz="2400" spc="-1" dirty="0">
                <a:solidFill>
                  <a:srgbClr val="000000"/>
                </a:solidFill>
                <a:uFill>
                  <a:solidFill>
                    <a:srgbClr val="FFFFFF"/>
                  </a:solidFill>
                </a:uFill>
                <a:latin typeface="Calibri"/>
                <a:ea typeface="ＭＳ Ｐゴシック"/>
              </a:rPr>
              <a:t>The complete work includes design of direct RF based digital transceiver hardware, data collection, data labeling, data transformation, feature selection, model training, and evaluation</a:t>
            </a:r>
          </a:p>
        </p:txBody>
      </p:sp>
      <p:sp>
        <p:nvSpPr>
          <p:cNvPr id="6" name="TextBox 5">
            <a:extLst>
              <a:ext uri="{FF2B5EF4-FFF2-40B4-BE49-F238E27FC236}">
                <a16:creationId xmlns:a16="http://schemas.microsoft.com/office/drawing/2014/main" id="{9B27F52F-B3F2-B308-F2AA-49C2BD1E98A8}"/>
              </a:ext>
            </a:extLst>
          </p:cNvPr>
          <p:cNvSpPr txBox="1"/>
          <p:nvPr/>
        </p:nvSpPr>
        <p:spPr>
          <a:xfrm>
            <a:off x="623392" y="4581128"/>
            <a:ext cx="9706708" cy="461665"/>
          </a:xfrm>
          <a:prstGeom prst="rect">
            <a:avLst/>
          </a:prstGeom>
          <a:noFill/>
        </p:spPr>
        <p:txBody>
          <a:bodyPr wrap="square">
            <a:spAutoFit/>
          </a:bodyPr>
          <a:lstStyle/>
          <a:p>
            <a:pPr marL="1800">
              <a:buClr>
                <a:srgbClr val="000000"/>
              </a:buClr>
            </a:pPr>
            <a:r>
              <a:rPr lang="en-US" sz="2400" b="1" spc="-1" dirty="0">
                <a:solidFill>
                  <a:srgbClr val="7030A0"/>
                </a:solidFill>
                <a:uFill>
                  <a:solidFill>
                    <a:srgbClr val="FFFFFF"/>
                  </a:solidFill>
                </a:uFill>
                <a:latin typeface="Calibri"/>
                <a:ea typeface="ＭＳ Ｐゴシック"/>
              </a:rPr>
              <a:t>Scope of work</a:t>
            </a:r>
            <a:endParaRPr lang="en-IN" sz="2400" b="1" spc="-1" dirty="0">
              <a:solidFill>
                <a:srgbClr val="7030A0"/>
              </a:solidFill>
              <a:uFill>
                <a:solidFill>
                  <a:srgbClr val="FFFFFF"/>
                </a:solidFill>
              </a:uFill>
              <a:latin typeface="Calibri"/>
              <a:ea typeface="ＭＳ Ｐゴシック"/>
            </a:endParaRPr>
          </a:p>
        </p:txBody>
      </p:sp>
    </p:spTree>
    <p:extLst>
      <p:ext uri="{BB962C8B-B14F-4D97-AF65-F5344CB8AC3E}">
        <p14:creationId xmlns:p14="http://schemas.microsoft.com/office/powerpoint/2010/main" val="182898424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3CC9BE7-5948-4992-8D51-1DA23A2E5BF5}"/>
              </a:ext>
            </a:extLst>
          </p:cNvPr>
          <p:cNvGrpSpPr/>
          <p:nvPr/>
        </p:nvGrpSpPr>
        <p:grpSpPr>
          <a:xfrm>
            <a:off x="4717846" y="1055334"/>
            <a:ext cx="2440087" cy="1894017"/>
            <a:chOff x="6381342" y="2182683"/>
            <a:chExt cx="1805441" cy="1894017"/>
          </a:xfrm>
        </p:grpSpPr>
        <p:sp>
          <p:nvSpPr>
            <p:cNvPr id="7" name="Rectangle: Top Corners Rounded 2">
              <a:extLst>
                <a:ext uri="{FF2B5EF4-FFF2-40B4-BE49-F238E27FC236}">
                  <a16:creationId xmlns:a16="http://schemas.microsoft.com/office/drawing/2014/main" id="{FC900C28-FF5B-4738-B15A-DA1A556BE4A0}"/>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CAD5EDC-A18C-489B-B600-2AA7BA972A16}"/>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9" name="TextBox 8">
              <a:extLst>
                <a:ext uri="{FF2B5EF4-FFF2-40B4-BE49-F238E27FC236}">
                  <a16:creationId xmlns:a16="http://schemas.microsoft.com/office/drawing/2014/main" id="{62698EAD-E879-41D8-AB35-8B0CD1EFF0A9}"/>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10" name="Group 9">
            <a:extLst>
              <a:ext uri="{FF2B5EF4-FFF2-40B4-BE49-F238E27FC236}">
                <a16:creationId xmlns:a16="http://schemas.microsoft.com/office/drawing/2014/main" id="{5D4FD916-9982-4C26-8840-4C110D0F1919}"/>
              </a:ext>
            </a:extLst>
          </p:cNvPr>
          <p:cNvGrpSpPr/>
          <p:nvPr/>
        </p:nvGrpSpPr>
        <p:grpSpPr>
          <a:xfrm>
            <a:off x="2402762" y="1055334"/>
            <a:ext cx="2440087" cy="1894017"/>
            <a:chOff x="3884465" y="2182683"/>
            <a:chExt cx="1805441" cy="1894017"/>
          </a:xfrm>
        </p:grpSpPr>
        <p:sp>
          <p:nvSpPr>
            <p:cNvPr id="11" name="Rectangle: Top Corners Rounded 6">
              <a:extLst>
                <a:ext uri="{FF2B5EF4-FFF2-40B4-BE49-F238E27FC236}">
                  <a16:creationId xmlns:a16="http://schemas.microsoft.com/office/drawing/2014/main" id="{A651FF2F-63F3-4ECE-8042-BB78094D9928}"/>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3A4A1B-04E4-4065-B408-ED5B11CDFB39}"/>
                </a:ext>
              </a:extLst>
            </p:cNvPr>
            <p:cNvSpPr txBox="1"/>
            <p:nvPr/>
          </p:nvSpPr>
          <p:spPr>
            <a:xfrm>
              <a:off x="3884465"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13" name="TextBox 12">
              <a:extLst>
                <a:ext uri="{FF2B5EF4-FFF2-40B4-BE49-F238E27FC236}">
                  <a16:creationId xmlns:a16="http://schemas.microsoft.com/office/drawing/2014/main" id="{EF997D0D-2340-453B-B506-4B82A9988164}"/>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14" name="Group 13">
            <a:extLst>
              <a:ext uri="{FF2B5EF4-FFF2-40B4-BE49-F238E27FC236}">
                <a16:creationId xmlns:a16="http://schemas.microsoft.com/office/drawing/2014/main" id="{552EBEE0-4492-45DE-A964-67E1F254A828}"/>
              </a:ext>
            </a:extLst>
          </p:cNvPr>
          <p:cNvGrpSpPr/>
          <p:nvPr/>
        </p:nvGrpSpPr>
        <p:grpSpPr>
          <a:xfrm>
            <a:off x="270268" y="1071172"/>
            <a:ext cx="2168952" cy="1878179"/>
            <a:chOff x="1494517" y="2198521"/>
            <a:chExt cx="1934487" cy="1878179"/>
          </a:xfrm>
        </p:grpSpPr>
        <p:sp>
          <p:nvSpPr>
            <p:cNvPr id="15" name="Rectangle: Top Corners Rounded 10">
              <a:extLst>
                <a:ext uri="{FF2B5EF4-FFF2-40B4-BE49-F238E27FC236}">
                  <a16:creationId xmlns:a16="http://schemas.microsoft.com/office/drawing/2014/main" id="{EDC9C1CA-E5FB-4409-AB11-A6D6F244BB04}"/>
                </a:ext>
              </a:extLst>
            </p:cNvPr>
            <p:cNvSpPr/>
            <p:nvPr/>
          </p:nvSpPr>
          <p:spPr>
            <a:xfrm>
              <a:off x="1494517" y="2209800"/>
              <a:ext cx="1934487"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D5BB8E6-7D30-4B04-B68D-4E51D391A7CF}"/>
                </a:ext>
              </a:extLst>
            </p:cNvPr>
            <p:cNvSpPr txBox="1"/>
            <p:nvPr/>
          </p:nvSpPr>
          <p:spPr>
            <a:xfrm>
              <a:off x="1572912" y="2198521"/>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17" name="TextBox 16">
              <a:extLst>
                <a:ext uri="{FF2B5EF4-FFF2-40B4-BE49-F238E27FC236}">
                  <a16:creationId xmlns:a16="http://schemas.microsoft.com/office/drawing/2014/main" id="{6F0E31D2-92C3-412D-9001-21FF69E56B85}"/>
                </a:ext>
              </a:extLst>
            </p:cNvPr>
            <p:cNvSpPr txBox="1"/>
            <p:nvPr/>
          </p:nvSpPr>
          <p:spPr>
            <a:xfrm>
              <a:off x="2036705" y="265176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8" name="Freeform: Shape 13">
            <a:extLst>
              <a:ext uri="{FF2B5EF4-FFF2-40B4-BE49-F238E27FC236}">
                <a16:creationId xmlns:a16="http://schemas.microsoft.com/office/drawing/2014/main" id="{EFFACF65-7AA1-4442-93B4-ED26212D6CE0}"/>
              </a:ext>
            </a:extLst>
          </p:cNvPr>
          <p:cNvSpPr/>
          <p:nvPr/>
        </p:nvSpPr>
        <p:spPr>
          <a:xfrm flipV="1">
            <a:off x="270268" y="2011678"/>
            <a:ext cx="2168952" cy="4248443"/>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4">
            <a:extLst>
              <a:ext uri="{FF2B5EF4-FFF2-40B4-BE49-F238E27FC236}">
                <a16:creationId xmlns:a16="http://schemas.microsoft.com/office/drawing/2014/main" id="{41AECF6D-6C0C-4F48-8FBD-AB00305F2AC7}"/>
              </a:ext>
            </a:extLst>
          </p:cNvPr>
          <p:cNvSpPr/>
          <p:nvPr/>
        </p:nvSpPr>
        <p:spPr>
          <a:xfrm flipV="1">
            <a:off x="2509691" y="2015901"/>
            <a:ext cx="2232711" cy="424422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5">
            <a:extLst>
              <a:ext uri="{FF2B5EF4-FFF2-40B4-BE49-F238E27FC236}">
                <a16:creationId xmlns:a16="http://schemas.microsoft.com/office/drawing/2014/main" id="{B9361B01-03EA-4A3C-8B61-BEC6A891C530}"/>
              </a:ext>
            </a:extLst>
          </p:cNvPr>
          <p:cNvSpPr/>
          <p:nvPr/>
        </p:nvSpPr>
        <p:spPr>
          <a:xfrm flipV="1">
            <a:off x="4810262" y="2015901"/>
            <a:ext cx="2232710" cy="424422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BC4C89E-AEC9-4EFC-967F-5EA35A3AAE4E}"/>
              </a:ext>
            </a:extLst>
          </p:cNvPr>
          <p:cNvGrpSpPr/>
          <p:nvPr/>
        </p:nvGrpSpPr>
        <p:grpSpPr>
          <a:xfrm>
            <a:off x="349008" y="2710096"/>
            <a:ext cx="2173093" cy="1692885"/>
            <a:chOff x="1562419" y="3837442"/>
            <a:chExt cx="1894068" cy="1226964"/>
          </a:xfrm>
        </p:grpSpPr>
        <p:sp>
          <p:nvSpPr>
            <p:cNvPr id="22" name="TextBox 21">
              <a:extLst>
                <a:ext uri="{FF2B5EF4-FFF2-40B4-BE49-F238E27FC236}">
                  <a16:creationId xmlns:a16="http://schemas.microsoft.com/office/drawing/2014/main" id="{F31B2A75-FB0A-437A-8125-F1D20CC48347}"/>
                </a:ext>
              </a:extLst>
            </p:cNvPr>
            <p:cNvSpPr txBox="1"/>
            <p:nvPr/>
          </p:nvSpPr>
          <p:spPr>
            <a:xfrm>
              <a:off x="1562419" y="3837442"/>
              <a:ext cx="1591582" cy="369332"/>
            </a:xfrm>
            <a:prstGeom prst="rect">
              <a:avLst/>
            </a:prstGeom>
            <a:noFill/>
          </p:spPr>
          <p:txBody>
            <a:bodyPr wrap="square" rtlCol="0">
              <a:spAutoFit/>
            </a:bodyPr>
            <a:lstStyle/>
            <a:p>
              <a:pPr algn="ctr"/>
              <a:r>
                <a:rPr lang="en-US" b="1" dirty="0">
                  <a:solidFill>
                    <a:srgbClr val="FF5969"/>
                  </a:solidFill>
                  <a:latin typeface="Tw Cen MT" panose="020B0602020104020603" pitchFamily="34" charset="0"/>
                </a:rPr>
                <a:t>HEADING</a:t>
              </a:r>
            </a:p>
          </p:txBody>
        </p:sp>
        <p:sp>
          <p:nvSpPr>
            <p:cNvPr id="23" name="TextBox 22">
              <a:extLst>
                <a:ext uri="{FF2B5EF4-FFF2-40B4-BE49-F238E27FC236}">
                  <a16:creationId xmlns:a16="http://schemas.microsoft.com/office/drawing/2014/main" id="{C1D059CF-E439-4FFA-9F4D-8D4AEE67AF68}"/>
                </a:ext>
              </a:extLst>
            </p:cNvPr>
            <p:cNvSpPr txBox="1"/>
            <p:nvPr/>
          </p:nvSpPr>
          <p:spPr>
            <a:xfrm>
              <a:off x="1610586" y="4194435"/>
              <a:ext cx="1845901" cy="869971"/>
            </a:xfrm>
            <a:prstGeom prst="rect">
              <a:avLst/>
            </a:prstGeom>
            <a:noFill/>
          </p:spPr>
          <p:txBody>
            <a:bodyPr wrap="square" rtlCol="0">
              <a:spAutoFit/>
            </a:bodyPr>
            <a:lstStyle/>
            <a:p>
              <a:pPr lvl="0"/>
              <a:r>
                <a:rPr lang="en-IN" b="1" dirty="0">
                  <a:solidFill>
                    <a:schemeClr val="accent5">
                      <a:lumMod val="50000"/>
                    </a:schemeClr>
                  </a:solidFill>
                  <a:latin typeface="Tw Cen MT" panose="020B0602020104020603" pitchFamily="34" charset="0"/>
                </a:rPr>
                <a:t>FPGA based Multi channel, ultra low phase noise digital transceiver design</a:t>
              </a:r>
            </a:p>
          </p:txBody>
        </p:sp>
      </p:grpSp>
      <p:grpSp>
        <p:nvGrpSpPr>
          <p:cNvPr id="24" name="Group 23">
            <a:extLst>
              <a:ext uri="{FF2B5EF4-FFF2-40B4-BE49-F238E27FC236}">
                <a16:creationId xmlns:a16="http://schemas.microsoft.com/office/drawing/2014/main" id="{8E9ED84A-354C-4495-8C98-68D02724DFC8}"/>
              </a:ext>
            </a:extLst>
          </p:cNvPr>
          <p:cNvGrpSpPr/>
          <p:nvPr/>
        </p:nvGrpSpPr>
        <p:grpSpPr>
          <a:xfrm>
            <a:off x="2495969" y="2710093"/>
            <a:ext cx="2188991" cy="1359594"/>
            <a:chOff x="3977674" y="3837442"/>
            <a:chExt cx="1645061" cy="1359594"/>
          </a:xfrm>
        </p:grpSpPr>
        <p:sp>
          <p:nvSpPr>
            <p:cNvPr id="25" name="TextBox 24">
              <a:extLst>
                <a:ext uri="{FF2B5EF4-FFF2-40B4-BE49-F238E27FC236}">
                  <a16:creationId xmlns:a16="http://schemas.microsoft.com/office/drawing/2014/main" id="{9A73DEBC-D2AD-4BC8-8194-8313C2E20236}"/>
                </a:ext>
              </a:extLst>
            </p:cNvPr>
            <p:cNvSpPr txBox="1"/>
            <p:nvPr/>
          </p:nvSpPr>
          <p:spPr>
            <a:xfrm>
              <a:off x="3977674" y="3837442"/>
              <a:ext cx="1591582" cy="369332"/>
            </a:xfrm>
            <a:prstGeom prst="rect">
              <a:avLst/>
            </a:prstGeom>
            <a:noFill/>
          </p:spPr>
          <p:txBody>
            <a:bodyPr wrap="square" rtlCol="0">
              <a:spAutoFit/>
            </a:bodyPr>
            <a:lstStyle/>
            <a:p>
              <a:pPr algn="ctr"/>
              <a:r>
                <a:rPr lang="en-US" b="1" dirty="0">
                  <a:solidFill>
                    <a:srgbClr val="52CBBE"/>
                  </a:solidFill>
                  <a:latin typeface="Tw Cen MT" panose="020B0602020104020603" pitchFamily="34" charset="0"/>
                </a:rPr>
                <a:t>HEADING</a:t>
              </a:r>
            </a:p>
          </p:txBody>
        </p:sp>
        <p:sp>
          <p:nvSpPr>
            <p:cNvPr id="26" name="TextBox 25">
              <a:extLst>
                <a:ext uri="{FF2B5EF4-FFF2-40B4-BE49-F238E27FC236}">
                  <a16:creationId xmlns:a16="http://schemas.microsoft.com/office/drawing/2014/main" id="{BDCB3ADA-5E88-43FD-BDE6-CF9A838CCEBF}"/>
                </a:ext>
              </a:extLst>
            </p:cNvPr>
            <p:cNvSpPr txBox="1"/>
            <p:nvPr/>
          </p:nvSpPr>
          <p:spPr>
            <a:xfrm>
              <a:off x="4031153" y="4273706"/>
              <a:ext cx="1591582" cy="923330"/>
            </a:xfrm>
            <a:prstGeom prst="rect">
              <a:avLst/>
            </a:prstGeom>
            <a:noFill/>
          </p:spPr>
          <p:txBody>
            <a:bodyPr wrap="square" rtlCol="0">
              <a:spAutoFit/>
            </a:bodyPr>
            <a:lstStyle/>
            <a:p>
              <a:pPr lvl="0"/>
              <a:r>
                <a:rPr lang="en-IN" b="1" dirty="0">
                  <a:solidFill>
                    <a:schemeClr val="accent5">
                      <a:lumMod val="50000"/>
                    </a:schemeClr>
                  </a:solidFill>
                  <a:latin typeface="Tw Cen MT" panose="020B0602020104020603" pitchFamily="34" charset="0"/>
                </a:rPr>
                <a:t>Digital transceiver firmware design and implementation</a:t>
              </a:r>
            </a:p>
          </p:txBody>
        </p:sp>
      </p:grpSp>
      <p:grpSp>
        <p:nvGrpSpPr>
          <p:cNvPr id="27" name="Group 26">
            <a:extLst>
              <a:ext uri="{FF2B5EF4-FFF2-40B4-BE49-F238E27FC236}">
                <a16:creationId xmlns:a16="http://schemas.microsoft.com/office/drawing/2014/main" id="{0DD93539-C723-4DBF-A38F-89757146CF6F}"/>
              </a:ext>
            </a:extLst>
          </p:cNvPr>
          <p:cNvGrpSpPr/>
          <p:nvPr/>
        </p:nvGrpSpPr>
        <p:grpSpPr>
          <a:xfrm>
            <a:off x="4810261" y="2710093"/>
            <a:ext cx="2103235" cy="1709912"/>
            <a:chOff x="6488272" y="3837442"/>
            <a:chExt cx="1638526" cy="1709912"/>
          </a:xfrm>
        </p:grpSpPr>
        <p:sp>
          <p:nvSpPr>
            <p:cNvPr id="28" name="TextBox 27">
              <a:extLst>
                <a:ext uri="{FF2B5EF4-FFF2-40B4-BE49-F238E27FC236}">
                  <a16:creationId xmlns:a16="http://schemas.microsoft.com/office/drawing/2014/main" id="{2E70DA12-9072-46DF-B72E-39402345EEC3}"/>
                </a:ext>
              </a:extLst>
            </p:cNvPr>
            <p:cNvSpPr txBox="1"/>
            <p:nvPr/>
          </p:nvSpPr>
          <p:spPr>
            <a:xfrm>
              <a:off x="6488272" y="3837442"/>
              <a:ext cx="1591582" cy="369332"/>
            </a:xfrm>
            <a:prstGeom prst="rect">
              <a:avLst/>
            </a:prstGeom>
            <a:noFill/>
          </p:spPr>
          <p:txBody>
            <a:bodyPr wrap="square" rtlCol="0">
              <a:spAutoFit/>
            </a:bodyPr>
            <a:lstStyle/>
            <a:p>
              <a:pPr algn="ctr"/>
              <a:r>
                <a:rPr lang="en-US" b="1" dirty="0">
                  <a:solidFill>
                    <a:srgbClr val="FEC630"/>
                  </a:solidFill>
                  <a:latin typeface="Tw Cen MT" panose="020B0602020104020603" pitchFamily="34" charset="0"/>
                </a:rPr>
                <a:t>HEADING</a:t>
              </a:r>
            </a:p>
          </p:txBody>
        </p:sp>
        <p:sp>
          <p:nvSpPr>
            <p:cNvPr id="29" name="TextBox 28">
              <a:extLst>
                <a:ext uri="{FF2B5EF4-FFF2-40B4-BE49-F238E27FC236}">
                  <a16:creationId xmlns:a16="http://schemas.microsoft.com/office/drawing/2014/main" id="{AA669BBC-E05E-4A57-8B37-7C1ED4C4A29B}"/>
                </a:ext>
              </a:extLst>
            </p:cNvPr>
            <p:cNvSpPr txBox="1"/>
            <p:nvPr/>
          </p:nvSpPr>
          <p:spPr>
            <a:xfrm>
              <a:off x="6535216" y="4347025"/>
              <a:ext cx="1591582" cy="1200329"/>
            </a:xfrm>
            <a:prstGeom prst="rect">
              <a:avLst/>
            </a:prstGeom>
            <a:noFill/>
          </p:spPr>
          <p:txBody>
            <a:bodyPr wrap="square" rtlCol="0">
              <a:spAutoFit/>
            </a:bodyPr>
            <a:lstStyle/>
            <a:p>
              <a:pPr lvl="0"/>
              <a:r>
                <a:rPr lang="en-US" b="1" dirty="0">
                  <a:solidFill>
                    <a:schemeClr val="accent5">
                      <a:lumMod val="50000"/>
                    </a:schemeClr>
                  </a:solidFill>
                  <a:latin typeface="Tw Cen MT" panose="020B0602020104020603" pitchFamily="34" charset="0"/>
                </a:rPr>
                <a:t>Synchronization of n-channel digital transceiver</a:t>
              </a:r>
              <a:endParaRPr lang="en-IN" b="1" dirty="0">
                <a:solidFill>
                  <a:schemeClr val="accent5">
                    <a:lumMod val="50000"/>
                  </a:schemeClr>
                </a:solidFill>
                <a:latin typeface="Tw Cen MT" panose="020B0602020104020603" pitchFamily="34" charset="0"/>
              </a:endParaRPr>
            </a:p>
          </p:txBody>
        </p:sp>
      </p:grpSp>
      <p:pic>
        <p:nvPicPr>
          <p:cNvPr id="30" name="Picture 29">
            <a:extLst>
              <a:ext uri="{FF2B5EF4-FFF2-40B4-BE49-F238E27FC236}">
                <a16:creationId xmlns:a16="http://schemas.microsoft.com/office/drawing/2014/main" id="{F688B9E9-F7FF-4F97-9ECC-7343BE7F4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535" y="5150231"/>
            <a:ext cx="894354" cy="894352"/>
          </a:xfrm>
          <a:prstGeom prst="rect">
            <a:avLst/>
          </a:prstGeom>
        </p:spPr>
      </p:pic>
      <p:pic>
        <p:nvPicPr>
          <p:cNvPr id="31" name="Picture 30">
            <a:extLst>
              <a:ext uri="{FF2B5EF4-FFF2-40B4-BE49-F238E27FC236}">
                <a16:creationId xmlns:a16="http://schemas.microsoft.com/office/drawing/2014/main" id="{2C0FD429-B54B-4535-8F3B-80A90EAB1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957" y="5144974"/>
            <a:ext cx="897858" cy="897856"/>
          </a:xfrm>
          <a:prstGeom prst="rect">
            <a:avLst/>
          </a:prstGeom>
        </p:spPr>
      </p:pic>
      <p:pic>
        <p:nvPicPr>
          <p:cNvPr id="32" name="Picture 31">
            <a:extLst>
              <a:ext uri="{FF2B5EF4-FFF2-40B4-BE49-F238E27FC236}">
                <a16:creationId xmlns:a16="http://schemas.microsoft.com/office/drawing/2014/main" id="{5AE8E0F8-C86E-4EBA-8242-BE733E60B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633" y="5149485"/>
            <a:ext cx="907482" cy="907480"/>
          </a:xfrm>
          <a:prstGeom prst="rect">
            <a:avLst/>
          </a:prstGeom>
        </p:spPr>
      </p:pic>
      <p:grpSp>
        <p:nvGrpSpPr>
          <p:cNvPr id="33" name="Group 32">
            <a:extLst>
              <a:ext uri="{FF2B5EF4-FFF2-40B4-BE49-F238E27FC236}">
                <a16:creationId xmlns:a16="http://schemas.microsoft.com/office/drawing/2014/main" id="{856FE047-6090-4230-B9A4-1B5656D67DFF}"/>
              </a:ext>
            </a:extLst>
          </p:cNvPr>
          <p:cNvGrpSpPr/>
          <p:nvPr/>
        </p:nvGrpSpPr>
        <p:grpSpPr>
          <a:xfrm>
            <a:off x="7132396" y="1082451"/>
            <a:ext cx="2168952" cy="1878179"/>
            <a:chOff x="1494517" y="2198521"/>
            <a:chExt cx="1934487" cy="1878179"/>
          </a:xfrm>
        </p:grpSpPr>
        <p:sp>
          <p:nvSpPr>
            <p:cNvPr id="34" name="Rectangle: Top Corners Rounded 53">
              <a:extLst>
                <a:ext uri="{FF2B5EF4-FFF2-40B4-BE49-F238E27FC236}">
                  <a16:creationId xmlns:a16="http://schemas.microsoft.com/office/drawing/2014/main" id="{05847AB5-653A-4290-8221-30844537408B}"/>
                </a:ext>
              </a:extLst>
            </p:cNvPr>
            <p:cNvSpPr/>
            <p:nvPr/>
          </p:nvSpPr>
          <p:spPr>
            <a:xfrm>
              <a:off x="1494517" y="2209800"/>
              <a:ext cx="1934487"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70438DB-9F05-44A8-9716-094672E83404}"/>
                </a:ext>
              </a:extLst>
            </p:cNvPr>
            <p:cNvSpPr txBox="1"/>
            <p:nvPr/>
          </p:nvSpPr>
          <p:spPr>
            <a:xfrm>
              <a:off x="1572912" y="2198521"/>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36" name="TextBox 35">
              <a:extLst>
                <a:ext uri="{FF2B5EF4-FFF2-40B4-BE49-F238E27FC236}">
                  <a16:creationId xmlns:a16="http://schemas.microsoft.com/office/drawing/2014/main" id="{4698A3D0-007D-4F72-A946-B883EF9B0797}"/>
                </a:ext>
              </a:extLst>
            </p:cNvPr>
            <p:cNvSpPr txBox="1"/>
            <p:nvPr/>
          </p:nvSpPr>
          <p:spPr>
            <a:xfrm>
              <a:off x="2036705" y="265176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4</a:t>
              </a:r>
            </a:p>
          </p:txBody>
        </p:sp>
      </p:grpSp>
      <p:sp>
        <p:nvSpPr>
          <p:cNvPr id="37" name="Freeform: Shape 56">
            <a:extLst>
              <a:ext uri="{FF2B5EF4-FFF2-40B4-BE49-F238E27FC236}">
                <a16:creationId xmlns:a16="http://schemas.microsoft.com/office/drawing/2014/main" id="{D632987D-B2A1-46BC-96F9-763D2390CBED}"/>
              </a:ext>
            </a:extLst>
          </p:cNvPr>
          <p:cNvSpPr/>
          <p:nvPr/>
        </p:nvSpPr>
        <p:spPr>
          <a:xfrm flipV="1">
            <a:off x="7132396" y="2022957"/>
            <a:ext cx="2168952" cy="4248443"/>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9D7013B-F712-4795-9078-B7B61CD51920}"/>
              </a:ext>
            </a:extLst>
          </p:cNvPr>
          <p:cNvGrpSpPr/>
          <p:nvPr/>
        </p:nvGrpSpPr>
        <p:grpSpPr>
          <a:xfrm>
            <a:off x="7211136" y="2721377"/>
            <a:ext cx="2173093" cy="1415886"/>
            <a:chOff x="1562419" y="3837442"/>
            <a:chExt cx="1894068" cy="1026201"/>
          </a:xfrm>
        </p:grpSpPr>
        <p:sp>
          <p:nvSpPr>
            <p:cNvPr id="39" name="TextBox 38">
              <a:extLst>
                <a:ext uri="{FF2B5EF4-FFF2-40B4-BE49-F238E27FC236}">
                  <a16:creationId xmlns:a16="http://schemas.microsoft.com/office/drawing/2014/main" id="{409E72E0-E52A-4A4F-B856-638345897FD0}"/>
                </a:ext>
              </a:extLst>
            </p:cNvPr>
            <p:cNvSpPr txBox="1"/>
            <p:nvPr/>
          </p:nvSpPr>
          <p:spPr>
            <a:xfrm>
              <a:off x="1562419" y="3837442"/>
              <a:ext cx="1591582" cy="369332"/>
            </a:xfrm>
            <a:prstGeom prst="rect">
              <a:avLst/>
            </a:prstGeom>
            <a:noFill/>
          </p:spPr>
          <p:txBody>
            <a:bodyPr wrap="square" rtlCol="0">
              <a:spAutoFit/>
            </a:bodyPr>
            <a:lstStyle/>
            <a:p>
              <a:pPr algn="ctr"/>
              <a:r>
                <a:rPr lang="en-US" b="1" dirty="0">
                  <a:solidFill>
                    <a:srgbClr val="FF5969"/>
                  </a:solidFill>
                  <a:latin typeface="Tw Cen MT" panose="020B0602020104020603" pitchFamily="34" charset="0"/>
                </a:rPr>
                <a:t>HEADING</a:t>
              </a:r>
            </a:p>
          </p:txBody>
        </p:sp>
        <p:sp>
          <p:nvSpPr>
            <p:cNvPr id="40" name="TextBox 39">
              <a:extLst>
                <a:ext uri="{FF2B5EF4-FFF2-40B4-BE49-F238E27FC236}">
                  <a16:creationId xmlns:a16="http://schemas.microsoft.com/office/drawing/2014/main" id="{F53F5299-434C-455B-9BBB-5BB7DCC8116F}"/>
                </a:ext>
              </a:extLst>
            </p:cNvPr>
            <p:cNvSpPr txBox="1"/>
            <p:nvPr/>
          </p:nvSpPr>
          <p:spPr>
            <a:xfrm>
              <a:off x="1610586" y="4194435"/>
              <a:ext cx="1845901" cy="669208"/>
            </a:xfrm>
            <a:prstGeom prst="rect">
              <a:avLst/>
            </a:prstGeom>
            <a:noFill/>
          </p:spPr>
          <p:txBody>
            <a:bodyPr wrap="square" rtlCol="0">
              <a:spAutoFit/>
            </a:bodyPr>
            <a:lstStyle/>
            <a:p>
              <a:pPr lvl="0"/>
              <a:r>
                <a:rPr lang="en-IN" b="1" dirty="0">
                  <a:solidFill>
                    <a:schemeClr val="accent5">
                      <a:lumMod val="50000"/>
                    </a:schemeClr>
                  </a:solidFill>
                  <a:latin typeface="Tw Cen MT" panose="020B0602020104020603" pitchFamily="34" charset="0"/>
                </a:rPr>
                <a:t>Target detection using Machine learning</a:t>
              </a:r>
            </a:p>
          </p:txBody>
        </p:sp>
      </p:grpSp>
      <p:pic>
        <p:nvPicPr>
          <p:cNvPr id="41" name="Picture 40">
            <a:extLst>
              <a:ext uri="{FF2B5EF4-FFF2-40B4-BE49-F238E27FC236}">
                <a16:creationId xmlns:a16="http://schemas.microsoft.com/office/drawing/2014/main" id="{8C1D5EF0-E4C3-4978-B872-B1CC2B20A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6663" y="5161510"/>
            <a:ext cx="894354" cy="894352"/>
          </a:xfrm>
          <a:prstGeom prst="rect">
            <a:avLst/>
          </a:prstGeom>
        </p:spPr>
      </p:pic>
      <p:grpSp>
        <p:nvGrpSpPr>
          <p:cNvPr id="42" name="Group 41">
            <a:extLst>
              <a:ext uri="{FF2B5EF4-FFF2-40B4-BE49-F238E27FC236}">
                <a16:creationId xmlns:a16="http://schemas.microsoft.com/office/drawing/2014/main" id="{5D4FD916-9982-4C26-8840-4C110D0F1919}"/>
              </a:ext>
            </a:extLst>
          </p:cNvPr>
          <p:cNvGrpSpPr/>
          <p:nvPr/>
        </p:nvGrpSpPr>
        <p:grpSpPr>
          <a:xfrm>
            <a:off x="9275577" y="1056811"/>
            <a:ext cx="2440087" cy="1894017"/>
            <a:chOff x="3884465" y="2182683"/>
            <a:chExt cx="1805441" cy="1894017"/>
          </a:xfrm>
        </p:grpSpPr>
        <p:sp>
          <p:nvSpPr>
            <p:cNvPr id="43" name="Rectangle: Top Corners Rounded 6">
              <a:extLst>
                <a:ext uri="{FF2B5EF4-FFF2-40B4-BE49-F238E27FC236}">
                  <a16:creationId xmlns:a16="http://schemas.microsoft.com/office/drawing/2014/main" id="{A651FF2F-63F3-4ECE-8042-BB78094D9928}"/>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23A4A1B-04E4-4065-B408-ED5B11CDFB39}"/>
                </a:ext>
              </a:extLst>
            </p:cNvPr>
            <p:cNvSpPr txBox="1"/>
            <p:nvPr/>
          </p:nvSpPr>
          <p:spPr>
            <a:xfrm>
              <a:off x="3884465"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45" name="TextBox 44">
              <a:extLst>
                <a:ext uri="{FF2B5EF4-FFF2-40B4-BE49-F238E27FC236}">
                  <a16:creationId xmlns:a16="http://schemas.microsoft.com/office/drawing/2014/main" id="{EF997D0D-2340-453B-B506-4B82A9988164}"/>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5</a:t>
              </a:r>
            </a:p>
          </p:txBody>
        </p:sp>
      </p:grpSp>
      <p:sp>
        <p:nvSpPr>
          <p:cNvPr id="46" name="Freeform: Shape 14">
            <a:extLst>
              <a:ext uri="{FF2B5EF4-FFF2-40B4-BE49-F238E27FC236}">
                <a16:creationId xmlns:a16="http://schemas.microsoft.com/office/drawing/2014/main" id="{41AECF6D-6C0C-4F48-8FBD-AB00305F2AC7}"/>
              </a:ext>
            </a:extLst>
          </p:cNvPr>
          <p:cNvSpPr/>
          <p:nvPr/>
        </p:nvSpPr>
        <p:spPr>
          <a:xfrm flipV="1">
            <a:off x="9382506" y="2017378"/>
            <a:ext cx="2232711" cy="424422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E9ED84A-354C-4495-8C98-68D02724DFC8}"/>
              </a:ext>
            </a:extLst>
          </p:cNvPr>
          <p:cNvGrpSpPr/>
          <p:nvPr/>
        </p:nvGrpSpPr>
        <p:grpSpPr>
          <a:xfrm>
            <a:off x="9368784" y="2711570"/>
            <a:ext cx="2188991" cy="1359594"/>
            <a:chOff x="3977674" y="3837442"/>
            <a:chExt cx="1645061" cy="1359594"/>
          </a:xfrm>
        </p:grpSpPr>
        <p:sp>
          <p:nvSpPr>
            <p:cNvPr id="48" name="TextBox 47">
              <a:extLst>
                <a:ext uri="{FF2B5EF4-FFF2-40B4-BE49-F238E27FC236}">
                  <a16:creationId xmlns:a16="http://schemas.microsoft.com/office/drawing/2014/main" id="{9A73DEBC-D2AD-4BC8-8194-8313C2E20236}"/>
                </a:ext>
              </a:extLst>
            </p:cNvPr>
            <p:cNvSpPr txBox="1"/>
            <p:nvPr/>
          </p:nvSpPr>
          <p:spPr>
            <a:xfrm>
              <a:off x="3977674" y="3837442"/>
              <a:ext cx="1591582" cy="369332"/>
            </a:xfrm>
            <a:prstGeom prst="rect">
              <a:avLst/>
            </a:prstGeom>
            <a:noFill/>
          </p:spPr>
          <p:txBody>
            <a:bodyPr wrap="square" rtlCol="0">
              <a:spAutoFit/>
            </a:bodyPr>
            <a:lstStyle/>
            <a:p>
              <a:pPr algn="ctr"/>
              <a:r>
                <a:rPr lang="en-US" b="1" dirty="0">
                  <a:solidFill>
                    <a:srgbClr val="52CBBE"/>
                  </a:solidFill>
                  <a:latin typeface="Tw Cen MT" panose="020B0602020104020603" pitchFamily="34" charset="0"/>
                </a:rPr>
                <a:t>HEADING</a:t>
              </a:r>
            </a:p>
          </p:txBody>
        </p:sp>
        <p:sp>
          <p:nvSpPr>
            <p:cNvPr id="49" name="TextBox 48">
              <a:extLst>
                <a:ext uri="{FF2B5EF4-FFF2-40B4-BE49-F238E27FC236}">
                  <a16:creationId xmlns:a16="http://schemas.microsoft.com/office/drawing/2014/main" id="{BDCB3ADA-5E88-43FD-BDE6-CF9A838CCEBF}"/>
                </a:ext>
              </a:extLst>
            </p:cNvPr>
            <p:cNvSpPr txBox="1"/>
            <p:nvPr/>
          </p:nvSpPr>
          <p:spPr>
            <a:xfrm>
              <a:off x="4031153" y="4273706"/>
              <a:ext cx="1591582" cy="923330"/>
            </a:xfrm>
            <a:prstGeom prst="rect">
              <a:avLst/>
            </a:prstGeom>
            <a:noFill/>
          </p:spPr>
          <p:txBody>
            <a:bodyPr wrap="square" rtlCol="0">
              <a:spAutoFit/>
            </a:bodyPr>
            <a:lstStyle/>
            <a:p>
              <a:pPr lvl="0"/>
              <a:r>
                <a:rPr lang="en-IN" b="1" dirty="0">
                  <a:solidFill>
                    <a:schemeClr val="accent5">
                      <a:lumMod val="50000"/>
                    </a:schemeClr>
                  </a:solidFill>
                  <a:latin typeface="Tw Cen MT" panose="020B0602020104020603" pitchFamily="34" charset="0"/>
                </a:rPr>
                <a:t>Target classification using deep learning algorithms.</a:t>
              </a:r>
            </a:p>
          </p:txBody>
        </p:sp>
      </p:grpSp>
      <p:pic>
        <p:nvPicPr>
          <p:cNvPr id="50" name="Picture 49">
            <a:extLst>
              <a:ext uri="{FF2B5EF4-FFF2-40B4-BE49-F238E27FC236}">
                <a16:creationId xmlns:a16="http://schemas.microsoft.com/office/drawing/2014/main" id="{2C0FD429-B54B-4535-8F3B-80A90EAB1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8772" y="5146451"/>
            <a:ext cx="897858" cy="897856"/>
          </a:xfrm>
          <a:prstGeom prst="rect">
            <a:avLst/>
          </a:prstGeom>
        </p:spPr>
      </p:pic>
      <p:sp>
        <p:nvSpPr>
          <p:cNvPr id="51" name="CustomShape 1">
            <a:extLst>
              <a:ext uri="{FF2B5EF4-FFF2-40B4-BE49-F238E27FC236}">
                <a16:creationId xmlns:a16="http://schemas.microsoft.com/office/drawing/2014/main" id="{7207D551-8457-455A-B5A3-4EC1F872D291}"/>
              </a:ext>
            </a:extLst>
          </p:cNvPr>
          <p:cNvSpPr/>
          <p:nvPr/>
        </p:nvSpPr>
        <p:spPr>
          <a:xfrm>
            <a:off x="891420" y="0"/>
            <a:ext cx="10513800" cy="826451"/>
          </a:xfrm>
          <a:prstGeom prst="rect">
            <a:avLst/>
          </a:prstGeom>
        </p:spPr>
        <p:txBody>
          <a:bodyPr lIns="0" tIns="0" rIns="0" bIns="0" anchor="ctr"/>
          <a:lstStyle/>
          <a:p>
            <a:pPr algn="ctr">
              <a:spcBef>
                <a:spcPct val="0"/>
              </a:spcBef>
            </a:pPr>
            <a:r>
              <a:rPr lang="en-IN" sz="4400" b="1" spc="-1" dirty="0">
                <a:solidFill>
                  <a:srgbClr val="0000CC"/>
                </a:solidFill>
                <a:uFill>
                  <a:solidFill>
                    <a:srgbClr val="FFFFFF"/>
                  </a:solidFill>
                </a:uFill>
                <a:latin typeface="Calibri"/>
                <a:ea typeface="ＭＳ Ｐゴシック"/>
              </a:rPr>
              <a:t>Research and Development</a:t>
            </a:r>
          </a:p>
        </p:txBody>
      </p:sp>
    </p:spTree>
    <p:extLst>
      <p:ext uri="{BB962C8B-B14F-4D97-AF65-F5344CB8AC3E}">
        <p14:creationId xmlns:p14="http://schemas.microsoft.com/office/powerpoint/2010/main" val="2162826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par>
                                <p:cTn id="22" presetID="53" presetClass="entr" presetSubtype="16"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anim calcmode="lin" valueType="num">
                                      <p:cBhvr>
                                        <p:cTn id="37" dur="500" fill="hold"/>
                                        <p:tgtEl>
                                          <p:spTgt spid="10"/>
                                        </p:tgtEl>
                                        <p:attrNameLst>
                                          <p:attrName>ppt_x</p:attrName>
                                        </p:attrNameLst>
                                      </p:cBhvr>
                                      <p:tavLst>
                                        <p:tav tm="0">
                                          <p:val>
                                            <p:strVal val="#ppt_x"/>
                                          </p:val>
                                        </p:tav>
                                        <p:tav tm="100000">
                                          <p:val>
                                            <p:strVal val="#ppt_x"/>
                                          </p:val>
                                        </p:tav>
                                      </p:tavLst>
                                    </p:anim>
                                    <p:anim calcmode="lin" valueType="num">
                                      <p:cBhvr>
                                        <p:cTn id="38" dur="500" fill="hold"/>
                                        <p:tgtEl>
                                          <p:spTgt spid="10"/>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fltVal val="0"/>
                                          </p:val>
                                        </p:tav>
                                        <p:tav tm="100000">
                                          <p:val>
                                            <p:strVal val="#ppt_h"/>
                                          </p:val>
                                        </p:tav>
                                      </p:tavLst>
                                    </p:anim>
                                    <p:animEffect transition="in" filter="fade">
                                      <p:cBhvr>
                                        <p:cTn id="49" dur="500"/>
                                        <p:tgtEl>
                                          <p:spTgt spid="31"/>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anim calcmode="lin" valueType="num">
                                      <p:cBhvr>
                                        <p:cTn id="54" dur="500" fill="hold"/>
                                        <p:tgtEl>
                                          <p:spTgt spid="20"/>
                                        </p:tgtEl>
                                        <p:attrNameLst>
                                          <p:attrName>ppt_x</p:attrName>
                                        </p:attrNameLst>
                                      </p:cBhvr>
                                      <p:tavLst>
                                        <p:tav tm="0">
                                          <p:val>
                                            <p:strVal val="#ppt_x"/>
                                          </p:val>
                                        </p:tav>
                                        <p:tav tm="100000">
                                          <p:val>
                                            <p:strVal val="#ppt_x"/>
                                          </p:val>
                                        </p:tav>
                                      </p:tavLst>
                                    </p:anim>
                                    <p:anim calcmode="lin" valueType="num">
                                      <p:cBhvr>
                                        <p:cTn id="55" dur="500" fill="hold"/>
                                        <p:tgtEl>
                                          <p:spTgt spid="20"/>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anim calcmode="lin" valueType="num">
                                      <p:cBhvr>
                                        <p:cTn id="60" dur="500" fill="hold"/>
                                        <p:tgtEl>
                                          <p:spTgt spid="6"/>
                                        </p:tgtEl>
                                        <p:attrNameLst>
                                          <p:attrName>ppt_x</p:attrName>
                                        </p:attrNameLst>
                                      </p:cBhvr>
                                      <p:tavLst>
                                        <p:tav tm="0">
                                          <p:val>
                                            <p:strVal val="#ppt_x"/>
                                          </p:val>
                                        </p:tav>
                                        <p:tav tm="100000">
                                          <p:val>
                                            <p:strVal val="#ppt_x"/>
                                          </p:val>
                                        </p:tav>
                                      </p:tavLst>
                                    </p:anim>
                                    <p:anim calcmode="lin" valueType="num">
                                      <p:cBhvr>
                                        <p:cTn id="61" dur="500" fill="hold"/>
                                        <p:tgtEl>
                                          <p:spTgt spid="6"/>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par>
                                <p:cTn id="68" presetID="53" presetClass="entr" presetSubtype="16"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p:cTn id="70" dur="500" fill="hold"/>
                                        <p:tgtEl>
                                          <p:spTgt spid="32"/>
                                        </p:tgtEl>
                                        <p:attrNameLst>
                                          <p:attrName>ppt_w</p:attrName>
                                        </p:attrNameLst>
                                      </p:cBhvr>
                                      <p:tavLst>
                                        <p:tav tm="0">
                                          <p:val>
                                            <p:fltVal val="0"/>
                                          </p:val>
                                        </p:tav>
                                        <p:tav tm="100000">
                                          <p:val>
                                            <p:strVal val="#ppt_w"/>
                                          </p:val>
                                        </p:tav>
                                      </p:tavLst>
                                    </p:anim>
                                    <p:anim calcmode="lin" valueType="num">
                                      <p:cBhvr>
                                        <p:cTn id="71" dur="500" fill="hold"/>
                                        <p:tgtEl>
                                          <p:spTgt spid="32"/>
                                        </p:tgtEl>
                                        <p:attrNameLst>
                                          <p:attrName>ppt_h</p:attrName>
                                        </p:attrNameLst>
                                      </p:cBhvr>
                                      <p:tavLst>
                                        <p:tav tm="0">
                                          <p:val>
                                            <p:fltVal val="0"/>
                                          </p:val>
                                        </p:tav>
                                        <p:tav tm="100000">
                                          <p:val>
                                            <p:strVal val="#ppt_h"/>
                                          </p:val>
                                        </p:tav>
                                      </p:tavLst>
                                    </p:anim>
                                    <p:animEffect transition="in" filter="fade">
                                      <p:cBhvr>
                                        <p:cTn id="72" dur="500"/>
                                        <p:tgtEl>
                                          <p:spTgt spid="32"/>
                                        </p:tgtEl>
                                      </p:cBhvr>
                                    </p:animEffect>
                                  </p:childTnLst>
                                </p:cTn>
                              </p:par>
                            </p:childTnLst>
                          </p:cTn>
                        </p:par>
                        <p:par>
                          <p:cTn id="73" fill="hold">
                            <p:stCondLst>
                              <p:cond delay="5750"/>
                            </p:stCondLst>
                            <p:childTnLst>
                              <p:par>
                                <p:cTn id="74" presetID="42" presetClass="entr" presetSubtype="0"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anim calcmode="lin" valueType="num">
                                      <p:cBhvr>
                                        <p:cTn id="77" dur="500" fill="hold"/>
                                        <p:tgtEl>
                                          <p:spTgt spid="37"/>
                                        </p:tgtEl>
                                        <p:attrNameLst>
                                          <p:attrName>ppt_x</p:attrName>
                                        </p:attrNameLst>
                                      </p:cBhvr>
                                      <p:tavLst>
                                        <p:tav tm="0">
                                          <p:val>
                                            <p:strVal val="#ppt_x"/>
                                          </p:val>
                                        </p:tav>
                                        <p:tav tm="100000">
                                          <p:val>
                                            <p:strVal val="#ppt_x"/>
                                          </p:val>
                                        </p:tav>
                                      </p:tavLst>
                                    </p:anim>
                                    <p:anim calcmode="lin" valueType="num">
                                      <p:cBhvr>
                                        <p:cTn id="78" dur="500" fill="hold"/>
                                        <p:tgtEl>
                                          <p:spTgt spid="37"/>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42" presetClass="entr" presetSubtype="0" fill="hold" nodeType="afterEffect">
                                  <p:stCondLst>
                                    <p:cond delay="25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anim calcmode="lin" valueType="num">
                                      <p:cBhvr>
                                        <p:cTn id="83" dur="500" fill="hold"/>
                                        <p:tgtEl>
                                          <p:spTgt spid="33"/>
                                        </p:tgtEl>
                                        <p:attrNameLst>
                                          <p:attrName>ppt_x</p:attrName>
                                        </p:attrNameLst>
                                      </p:cBhvr>
                                      <p:tavLst>
                                        <p:tav tm="0">
                                          <p:val>
                                            <p:strVal val="#ppt_x"/>
                                          </p:val>
                                        </p:tav>
                                        <p:tav tm="100000">
                                          <p:val>
                                            <p:strVal val="#ppt_x"/>
                                          </p:val>
                                        </p:tav>
                                      </p:tavLst>
                                    </p:anim>
                                    <p:anim calcmode="lin" valueType="num">
                                      <p:cBhvr>
                                        <p:cTn id="84" dur="500" fill="hold"/>
                                        <p:tgtEl>
                                          <p:spTgt spid="33"/>
                                        </p:tgtEl>
                                        <p:attrNameLst>
                                          <p:attrName>ppt_y</p:attrName>
                                        </p:attrNameLst>
                                      </p:cBhvr>
                                      <p:tavLst>
                                        <p:tav tm="0">
                                          <p:val>
                                            <p:strVal val="#ppt_y+.1"/>
                                          </p:val>
                                        </p:tav>
                                        <p:tav tm="100000">
                                          <p:val>
                                            <p:strVal val="#ppt_y"/>
                                          </p:val>
                                        </p:tav>
                                      </p:tavLst>
                                    </p:anim>
                                  </p:childTnLst>
                                </p:cTn>
                              </p:par>
                            </p:childTnLst>
                          </p:cTn>
                        </p:par>
                        <p:par>
                          <p:cTn id="85" fill="hold">
                            <p:stCondLst>
                              <p:cond delay="7000"/>
                            </p:stCondLst>
                            <p:childTnLst>
                              <p:par>
                                <p:cTn id="86" presetID="53" presetClass="entr" presetSubtype="16" fill="hold" nodeType="after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p:cTn id="88" dur="500" fill="hold"/>
                                        <p:tgtEl>
                                          <p:spTgt spid="38"/>
                                        </p:tgtEl>
                                        <p:attrNameLst>
                                          <p:attrName>ppt_w</p:attrName>
                                        </p:attrNameLst>
                                      </p:cBhvr>
                                      <p:tavLst>
                                        <p:tav tm="0">
                                          <p:val>
                                            <p:fltVal val="0"/>
                                          </p:val>
                                        </p:tav>
                                        <p:tav tm="100000">
                                          <p:val>
                                            <p:strVal val="#ppt_w"/>
                                          </p:val>
                                        </p:tav>
                                      </p:tavLst>
                                    </p:anim>
                                    <p:anim calcmode="lin" valueType="num">
                                      <p:cBhvr>
                                        <p:cTn id="89" dur="500" fill="hold"/>
                                        <p:tgtEl>
                                          <p:spTgt spid="38"/>
                                        </p:tgtEl>
                                        <p:attrNameLst>
                                          <p:attrName>ppt_h</p:attrName>
                                        </p:attrNameLst>
                                      </p:cBhvr>
                                      <p:tavLst>
                                        <p:tav tm="0">
                                          <p:val>
                                            <p:fltVal val="0"/>
                                          </p:val>
                                        </p:tav>
                                        <p:tav tm="100000">
                                          <p:val>
                                            <p:strVal val="#ppt_h"/>
                                          </p:val>
                                        </p:tav>
                                      </p:tavLst>
                                    </p:anim>
                                    <p:animEffect transition="in" filter="fade">
                                      <p:cBhvr>
                                        <p:cTn id="90" dur="500"/>
                                        <p:tgtEl>
                                          <p:spTgt spid="38"/>
                                        </p:tgtEl>
                                      </p:cBhvr>
                                    </p:animEffect>
                                  </p:childTnLst>
                                </p:cTn>
                              </p:par>
                              <p:par>
                                <p:cTn id="91" presetID="53" presetClass="entr" presetSubtype="16"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p:cTn id="93" dur="500" fill="hold"/>
                                        <p:tgtEl>
                                          <p:spTgt spid="41"/>
                                        </p:tgtEl>
                                        <p:attrNameLst>
                                          <p:attrName>ppt_w</p:attrName>
                                        </p:attrNameLst>
                                      </p:cBhvr>
                                      <p:tavLst>
                                        <p:tav tm="0">
                                          <p:val>
                                            <p:fltVal val="0"/>
                                          </p:val>
                                        </p:tav>
                                        <p:tav tm="100000">
                                          <p:val>
                                            <p:strVal val="#ppt_w"/>
                                          </p:val>
                                        </p:tav>
                                      </p:tavLst>
                                    </p:anim>
                                    <p:anim calcmode="lin" valueType="num">
                                      <p:cBhvr>
                                        <p:cTn id="94" dur="500" fill="hold"/>
                                        <p:tgtEl>
                                          <p:spTgt spid="41"/>
                                        </p:tgtEl>
                                        <p:attrNameLst>
                                          <p:attrName>ppt_h</p:attrName>
                                        </p:attrNameLst>
                                      </p:cBhvr>
                                      <p:tavLst>
                                        <p:tav tm="0">
                                          <p:val>
                                            <p:fltVal val="0"/>
                                          </p:val>
                                        </p:tav>
                                        <p:tav tm="100000">
                                          <p:val>
                                            <p:strVal val="#ppt_h"/>
                                          </p:val>
                                        </p:tav>
                                      </p:tavLst>
                                    </p:anim>
                                    <p:animEffect transition="in" filter="fade">
                                      <p:cBhvr>
                                        <p:cTn id="95" dur="500"/>
                                        <p:tgtEl>
                                          <p:spTgt spid="41"/>
                                        </p:tgtEl>
                                      </p:cBhvr>
                                    </p:animEffect>
                                  </p:childTnLst>
                                </p:cTn>
                              </p:par>
                            </p:childTnLst>
                          </p:cTn>
                        </p:par>
                        <p:par>
                          <p:cTn id="96" fill="hold">
                            <p:stCondLst>
                              <p:cond delay="7500"/>
                            </p:stCondLst>
                            <p:childTnLst>
                              <p:par>
                                <p:cTn id="97" presetID="42" presetClass="entr" presetSubtype="0" fill="hold" grpId="0" nodeType="afterEffect">
                                  <p:stCondLst>
                                    <p:cond delay="25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anim calcmode="lin" valueType="num">
                                      <p:cBhvr>
                                        <p:cTn id="100" dur="500" fill="hold"/>
                                        <p:tgtEl>
                                          <p:spTgt spid="46"/>
                                        </p:tgtEl>
                                        <p:attrNameLst>
                                          <p:attrName>ppt_x</p:attrName>
                                        </p:attrNameLst>
                                      </p:cBhvr>
                                      <p:tavLst>
                                        <p:tav tm="0">
                                          <p:val>
                                            <p:strVal val="#ppt_x"/>
                                          </p:val>
                                        </p:tav>
                                        <p:tav tm="100000">
                                          <p:val>
                                            <p:strVal val="#ppt_x"/>
                                          </p:val>
                                        </p:tav>
                                      </p:tavLst>
                                    </p:anim>
                                    <p:anim calcmode="lin" valueType="num">
                                      <p:cBhvr>
                                        <p:cTn id="101" dur="500" fill="hold"/>
                                        <p:tgtEl>
                                          <p:spTgt spid="46"/>
                                        </p:tgtEl>
                                        <p:attrNameLst>
                                          <p:attrName>ppt_y</p:attrName>
                                        </p:attrNameLst>
                                      </p:cBhvr>
                                      <p:tavLst>
                                        <p:tav tm="0">
                                          <p:val>
                                            <p:strVal val="#ppt_y+.1"/>
                                          </p:val>
                                        </p:tav>
                                        <p:tav tm="100000">
                                          <p:val>
                                            <p:strVal val="#ppt_y"/>
                                          </p:val>
                                        </p:tav>
                                      </p:tavLst>
                                    </p:anim>
                                  </p:childTnLst>
                                </p:cTn>
                              </p:par>
                            </p:childTnLst>
                          </p:cTn>
                        </p:par>
                        <p:par>
                          <p:cTn id="102" fill="hold">
                            <p:stCondLst>
                              <p:cond delay="8250"/>
                            </p:stCondLst>
                            <p:childTnLst>
                              <p:par>
                                <p:cTn id="103" presetID="42" presetClass="entr" presetSubtype="0" fill="hold" nodeType="afterEffect">
                                  <p:stCondLst>
                                    <p:cond delay="25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anim calcmode="lin" valueType="num">
                                      <p:cBhvr>
                                        <p:cTn id="106" dur="500" fill="hold"/>
                                        <p:tgtEl>
                                          <p:spTgt spid="42"/>
                                        </p:tgtEl>
                                        <p:attrNameLst>
                                          <p:attrName>ppt_x</p:attrName>
                                        </p:attrNameLst>
                                      </p:cBhvr>
                                      <p:tavLst>
                                        <p:tav tm="0">
                                          <p:val>
                                            <p:strVal val="#ppt_x"/>
                                          </p:val>
                                        </p:tav>
                                        <p:tav tm="100000">
                                          <p:val>
                                            <p:strVal val="#ppt_x"/>
                                          </p:val>
                                        </p:tav>
                                      </p:tavLst>
                                    </p:anim>
                                    <p:anim calcmode="lin" valueType="num">
                                      <p:cBhvr>
                                        <p:cTn id="107" dur="500" fill="hold"/>
                                        <p:tgtEl>
                                          <p:spTgt spid="42"/>
                                        </p:tgtEl>
                                        <p:attrNameLst>
                                          <p:attrName>ppt_y</p:attrName>
                                        </p:attrNameLst>
                                      </p:cBhvr>
                                      <p:tavLst>
                                        <p:tav tm="0">
                                          <p:val>
                                            <p:strVal val="#ppt_y+.1"/>
                                          </p:val>
                                        </p:tav>
                                        <p:tav tm="100000">
                                          <p:val>
                                            <p:strVal val="#ppt_y"/>
                                          </p:val>
                                        </p:tav>
                                      </p:tavLst>
                                    </p:anim>
                                  </p:childTnLst>
                                </p:cTn>
                              </p:par>
                            </p:childTnLst>
                          </p:cTn>
                        </p:par>
                        <p:par>
                          <p:cTn id="108" fill="hold">
                            <p:stCondLst>
                              <p:cond delay="9000"/>
                            </p:stCondLst>
                            <p:childTnLst>
                              <p:par>
                                <p:cTn id="109" presetID="53" presetClass="entr" presetSubtype="16" fill="hold" nodeType="afterEffect">
                                  <p:stCondLst>
                                    <p:cond delay="0"/>
                                  </p:stCondLst>
                                  <p:childTnLst>
                                    <p:set>
                                      <p:cBhvr>
                                        <p:cTn id="110" dur="1" fill="hold">
                                          <p:stCondLst>
                                            <p:cond delay="0"/>
                                          </p:stCondLst>
                                        </p:cTn>
                                        <p:tgtEl>
                                          <p:spTgt spid="47"/>
                                        </p:tgtEl>
                                        <p:attrNameLst>
                                          <p:attrName>style.visibility</p:attrName>
                                        </p:attrNameLst>
                                      </p:cBhvr>
                                      <p:to>
                                        <p:strVal val="visible"/>
                                      </p:to>
                                    </p:set>
                                    <p:anim calcmode="lin" valueType="num">
                                      <p:cBhvr>
                                        <p:cTn id="111" dur="500" fill="hold"/>
                                        <p:tgtEl>
                                          <p:spTgt spid="47"/>
                                        </p:tgtEl>
                                        <p:attrNameLst>
                                          <p:attrName>ppt_w</p:attrName>
                                        </p:attrNameLst>
                                      </p:cBhvr>
                                      <p:tavLst>
                                        <p:tav tm="0">
                                          <p:val>
                                            <p:fltVal val="0"/>
                                          </p:val>
                                        </p:tav>
                                        <p:tav tm="100000">
                                          <p:val>
                                            <p:strVal val="#ppt_w"/>
                                          </p:val>
                                        </p:tav>
                                      </p:tavLst>
                                    </p:anim>
                                    <p:anim calcmode="lin" valueType="num">
                                      <p:cBhvr>
                                        <p:cTn id="112" dur="500" fill="hold"/>
                                        <p:tgtEl>
                                          <p:spTgt spid="47"/>
                                        </p:tgtEl>
                                        <p:attrNameLst>
                                          <p:attrName>ppt_h</p:attrName>
                                        </p:attrNameLst>
                                      </p:cBhvr>
                                      <p:tavLst>
                                        <p:tav tm="0">
                                          <p:val>
                                            <p:fltVal val="0"/>
                                          </p:val>
                                        </p:tav>
                                        <p:tav tm="100000">
                                          <p:val>
                                            <p:strVal val="#ppt_h"/>
                                          </p:val>
                                        </p:tav>
                                      </p:tavLst>
                                    </p:anim>
                                    <p:animEffect transition="in" filter="fade">
                                      <p:cBhvr>
                                        <p:cTn id="113" dur="500"/>
                                        <p:tgtEl>
                                          <p:spTgt spid="47"/>
                                        </p:tgtEl>
                                      </p:cBhvr>
                                    </p:animEffect>
                                  </p:childTnLst>
                                </p:cTn>
                              </p:par>
                              <p:par>
                                <p:cTn id="114" presetID="53" presetClass="entr" presetSubtype="16" fill="hold" nodeType="withEffect">
                                  <p:stCondLst>
                                    <p:cond delay="0"/>
                                  </p:stCondLst>
                                  <p:childTnLst>
                                    <p:set>
                                      <p:cBhvr>
                                        <p:cTn id="115" dur="1" fill="hold">
                                          <p:stCondLst>
                                            <p:cond delay="0"/>
                                          </p:stCondLst>
                                        </p:cTn>
                                        <p:tgtEl>
                                          <p:spTgt spid="50"/>
                                        </p:tgtEl>
                                        <p:attrNameLst>
                                          <p:attrName>style.visibility</p:attrName>
                                        </p:attrNameLst>
                                      </p:cBhvr>
                                      <p:to>
                                        <p:strVal val="visible"/>
                                      </p:to>
                                    </p:set>
                                    <p:anim calcmode="lin" valueType="num">
                                      <p:cBhvr>
                                        <p:cTn id="116" dur="500" fill="hold"/>
                                        <p:tgtEl>
                                          <p:spTgt spid="50"/>
                                        </p:tgtEl>
                                        <p:attrNameLst>
                                          <p:attrName>ppt_w</p:attrName>
                                        </p:attrNameLst>
                                      </p:cBhvr>
                                      <p:tavLst>
                                        <p:tav tm="0">
                                          <p:val>
                                            <p:fltVal val="0"/>
                                          </p:val>
                                        </p:tav>
                                        <p:tav tm="100000">
                                          <p:val>
                                            <p:strVal val="#ppt_w"/>
                                          </p:val>
                                        </p:tav>
                                      </p:tavLst>
                                    </p:anim>
                                    <p:anim calcmode="lin" valueType="num">
                                      <p:cBhvr>
                                        <p:cTn id="117" dur="500" fill="hold"/>
                                        <p:tgtEl>
                                          <p:spTgt spid="50"/>
                                        </p:tgtEl>
                                        <p:attrNameLst>
                                          <p:attrName>ppt_h</p:attrName>
                                        </p:attrNameLst>
                                      </p:cBhvr>
                                      <p:tavLst>
                                        <p:tav tm="0">
                                          <p:val>
                                            <p:fltVal val="0"/>
                                          </p:val>
                                        </p:tav>
                                        <p:tav tm="100000">
                                          <p:val>
                                            <p:strVal val="#ppt_h"/>
                                          </p:val>
                                        </p:tav>
                                      </p:tavLst>
                                    </p:anim>
                                    <p:animEffect transition="in" filter="fade">
                                      <p:cBhvr>
                                        <p:cTn id="11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37"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858FB3-03CC-4002-90E1-85E3B7AF5CF2}"/>
              </a:ext>
            </a:extLst>
          </p:cNvPr>
          <p:cNvSpPr/>
          <p:nvPr/>
        </p:nvSpPr>
        <p:spPr>
          <a:xfrm>
            <a:off x="2090956" y="1619566"/>
            <a:ext cx="4734226" cy="403564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a:t>FPGA</a:t>
            </a:r>
            <a:endParaRPr lang="en-IN" sz="3200" dirty="0"/>
          </a:p>
        </p:txBody>
      </p:sp>
      <p:sp>
        <p:nvSpPr>
          <p:cNvPr id="4" name="Rectangle 3">
            <a:extLst>
              <a:ext uri="{FF2B5EF4-FFF2-40B4-BE49-F238E27FC236}">
                <a16:creationId xmlns:a16="http://schemas.microsoft.com/office/drawing/2014/main" id="{CBF0E716-FA7A-41BA-BD90-029425245FCB}"/>
              </a:ext>
            </a:extLst>
          </p:cNvPr>
          <p:cNvSpPr/>
          <p:nvPr/>
        </p:nvSpPr>
        <p:spPr>
          <a:xfrm>
            <a:off x="10480431" y="2785322"/>
            <a:ext cx="1561517" cy="11448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a:t>Target With doppler and micro-doppler</a:t>
            </a:r>
            <a:endParaRPr lang="en-IN" sz="1400" dirty="0"/>
          </a:p>
        </p:txBody>
      </p:sp>
      <p:sp>
        <p:nvSpPr>
          <p:cNvPr id="5" name="Rectangle 4">
            <a:extLst>
              <a:ext uri="{FF2B5EF4-FFF2-40B4-BE49-F238E27FC236}">
                <a16:creationId xmlns:a16="http://schemas.microsoft.com/office/drawing/2014/main" id="{0ADD4C5B-C9CA-4EF0-977C-1692C2473ACA}"/>
              </a:ext>
            </a:extLst>
          </p:cNvPr>
          <p:cNvSpPr/>
          <p:nvPr/>
        </p:nvSpPr>
        <p:spPr>
          <a:xfrm>
            <a:off x="8693835" y="2681180"/>
            <a:ext cx="1407210" cy="142796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Transmitting and receiving Antenna systems</a:t>
            </a:r>
            <a:endParaRPr lang="en-IN" sz="1400" dirty="0"/>
          </a:p>
        </p:txBody>
      </p:sp>
      <p:sp>
        <p:nvSpPr>
          <p:cNvPr id="6" name="Rectangle 5">
            <a:extLst>
              <a:ext uri="{FF2B5EF4-FFF2-40B4-BE49-F238E27FC236}">
                <a16:creationId xmlns:a16="http://schemas.microsoft.com/office/drawing/2014/main" id="{5792DCC7-5B87-464D-8169-8BEB0D3F4C2F}"/>
              </a:ext>
            </a:extLst>
          </p:cNvPr>
          <p:cNvSpPr/>
          <p:nvPr/>
        </p:nvSpPr>
        <p:spPr>
          <a:xfrm>
            <a:off x="7061913" y="1849126"/>
            <a:ext cx="1296275" cy="114480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Multi-channel Direct RF transmitter </a:t>
            </a:r>
            <a:endParaRPr lang="en-IN" sz="1400" dirty="0"/>
          </a:p>
        </p:txBody>
      </p:sp>
      <p:sp>
        <p:nvSpPr>
          <p:cNvPr id="7" name="Rectangle 6">
            <a:extLst>
              <a:ext uri="{FF2B5EF4-FFF2-40B4-BE49-F238E27FC236}">
                <a16:creationId xmlns:a16="http://schemas.microsoft.com/office/drawing/2014/main" id="{B20719A6-9916-41FE-AB57-2A04B33AF461}"/>
              </a:ext>
            </a:extLst>
          </p:cNvPr>
          <p:cNvSpPr/>
          <p:nvPr/>
        </p:nvSpPr>
        <p:spPr>
          <a:xfrm>
            <a:off x="7006446" y="4169503"/>
            <a:ext cx="1407210" cy="120652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Multi-channel Direct RF sampling Receiver </a:t>
            </a:r>
            <a:endParaRPr lang="en-IN" sz="1400" dirty="0"/>
          </a:p>
        </p:txBody>
      </p:sp>
      <p:sp>
        <p:nvSpPr>
          <p:cNvPr id="8" name="Rectangle 7">
            <a:extLst>
              <a:ext uri="{FF2B5EF4-FFF2-40B4-BE49-F238E27FC236}">
                <a16:creationId xmlns:a16="http://schemas.microsoft.com/office/drawing/2014/main" id="{A5D0858D-B0B8-48E5-AAA7-B9578F147B82}"/>
              </a:ext>
            </a:extLst>
          </p:cNvPr>
          <p:cNvSpPr/>
          <p:nvPr/>
        </p:nvSpPr>
        <p:spPr>
          <a:xfrm>
            <a:off x="2836978" y="1849126"/>
            <a:ext cx="1688123" cy="11293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Radar Waveform(LFM) parameters</a:t>
            </a:r>
            <a:endParaRPr lang="en-IN" sz="1400" dirty="0"/>
          </a:p>
        </p:txBody>
      </p:sp>
      <p:sp>
        <p:nvSpPr>
          <p:cNvPr id="9" name="Rectangle 8">
            <a:extLst>
              <a:ext uri="{FF2B5EF4-FFF2-40B4-BE49-F238E27FC236}">
                <a16:creationId xmlns:a16="http://schemas.microsoft.com/office/drawing/2014/main" id="{E5A3DB91-ABA4-4C0B-B46F-A8D5CE900249}"/>
              </a:ext>
            </a:extLst>
          </p:cNvPr>
          <p:cNvSpPr/>
          <p:nvPr/>
        </p:nvSpPr>
        <p:spPr>
          <a:xfrm>
            <a:off x="5862711" y="1997006"/>
            <a:ext cx="844061" cy="83355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IQ data</a:t>
            </a:r>
            <a:endParaRPr lang="en-IN" sz="1400" dirty="0"/>
          </a:p>
        </p:txBody>
      </p:sp>
      <p:sp>
        <p:nvSpPr>
          <p:cNvPr id="10" name="Rectangle 9">
            <a:extLst>
              <a:ext uri="{FF2B5EF4-FFF2-40B4-BE49-F238E27FC236}">
                <a16:creationId xmlns:a16="http://schemas.microsoft.com/office/drawing/2014/main" id="{383C5F69-4644-49C7-A918-78667378641A}"/>
              </a:ext>
            </a:extLst>
          </p:cNvPr>
          <p:cNvSpPr/>
          <p:nvPr/>
        </p:nvSpPr>
        <p:spPr>
          <a:xfrm>
            <a:off x="266857" y="2209421"/>
            <a:ext cx="1402818" cy="14279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Radar Controller(RC)</a:t>
            </a:r>
          </a:p>
          <a:p>
            <a:pPr algn="ctr"/>
            <a:r>
              <a:rPr lang="en-US" sz="1400" dirty="0"/>
              <a:t>And Display</a:t>
            </a:r>
            <a:endParaRPr lang="en-IN" sz="1400" dirty="0"/>
          </a:p>
        </p:txBody>
      </p:sp>
      <p:sp>
        <p:nvSpPr>
          <p:cNvPr id="11" name="Rectangle 10">
            <a:extLst>
              <a:ext uri="{FF2B5EF4-FFF2-40B4-BE49-F238E27FC236}">
                <a16:creationId xmlns:a16="http://schemas.microsoft.com/office/drawing/2014/main" id="{FA6F8B68-3EF3-4ED7-8A46-668CD2B2571D}"/>
              </a:ext>
            </a:extLst>
          </p:cNvPr>
          <p:cNvSpPr/>
          <p:nvPr/>
        </p:nvSpPr>
        <p:spPr>
          <a:xfrm>
            <a:off x="219624" y="5207871"/>
            <a:ext cx="1543935" cy="89468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Signal processor with </a:t>
            </a:r>
            <a:r>
              <a:rPr lang="en-US" sz="1400" dirty="0" err="1"/>
              <a:t>Centroider</a:t>
            </a:r>
            <a:endParaRPr lang="en-IN" sz="1400" dirty="0"/>
          </a:p>
        </p:txBody>
      </p:sp>
      <p:sp>
        <p:nvSpPr>
          <p:cNvPr id="12" name="Rectangle 11">
            <a:extLst>
              <a:ext uri="{FF2B5EF4-FFF2-40B4-BE49-F238E27FC236}">
                <a16:creationId xmlns:a16="http://schemas.microsoft.com/office/drawing/2014/main" id="{DD3F0DD7-8CA0-4F0E-91C7-B28F858E1AC6}"/>
              </a:ext>
            </a:extLst>
          </p:cNvPr>
          <p:cNvSpPr/>
          <p:nvPr/>
        </p:nvSpPr>
        <p:spPr>
          <a:xfrm>
            <a:off x="5845129" y="4404876"/>
            <a:ext cx="844061" cy="83355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IQ data</a:t>
            </a:r>
            <a:endParaRPr lang="en-IN" sz="1400" dirty="0"/>
          </a:p>
        </p:txBody>
      </p:sp>
      <p:sp>
        <p:nvSpPr>
          <p:cNvPr id="13" name="Rectangle 12">
            <a:extLst>
              <a:ext uri="{FF2B5EF4-FFF2-40B4-BE49-F238E27FC236}">
                <a16:creationId xmlns:a16="http://schemas.microsoft.com/office/drawing/2014/main" id="{4B7968F9-DA1A-41B1-B05F-BE97674EA5F1}"/>
              </a:ext>
            </a:extLst>
          </p:cNvPr>
          <p:cNvSpPr/>
          <p:nvPr/>
        </p:nvSpPr>
        <p:spPr>
          <a:xfrm>
            <a:off x="3618294" y="4404876"/>
            <a:ext cx="1069448" cy="83355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DPC, Pulse integration</a:t>
            </a:r>
            <a:endParaRPr lang="en-IN" sz="1400" dirty="0"/>
          </a:p>
        </p:txBody>
      </p:sp>
      <p:sp>
        <p:nvSpPr>
          <p:cNvPr id="14" name="Rectangle 13">
            <a:extLst>
              <a:ext uri="{FF2B5EF4-FFF2-40B4-BE49-F238E27FC236}">
                <a16:creationId xmlns:a16="http://schemas.microsoft.com/office/drawing/2014/main" id="{EBE021D3-28E7-460F-9513-66718EF7BAC8}"/>
              </a:ext>
            </a:extLst>
          </p:cNvPr>
          <p:cNvSpPr/>
          <p:nvPr/>
        </p:nvSpPr>
        <p:spPr>
          <a:xfrm>
            <a:off x="4717055" y="4404876"/>
            <a:ext cx="1069448" cy="8335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Digital beam forming</a:t>
            </a:r>
            <a:endParaRPr lang="en-IN" sz="1400" dirty="0"/>
          </a:p>
        </p:txBody>
      </p:sp>
      <p:sp>
        <p:nvSpPr>
          <p:cNvPr id="15" name="Rectangle 14">
            <a:extLst>
              <a:ext uri="{FF2B5EF4-FFF2-40B4-BE49-F238E27FC236}">
                <a16:creationId xmlns:a16="http://schemas.microsoft.com/office/drawing/2014/main" id="{FDA0F9ED-4B26-442E-836A-280647B0ED15}"/>
              </a:ext>
            </a:extLst>
          </p:cNvPr>
          <p:cNvSpPr/>
          <p:nvPr/>
        </p:nvSpPr>
        <p:spPr>
          <a:xfrm>
            <a:off x="4674898" y="1997006"/>
            <a:ext cx="1069448" cy="8335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Beam broadening </a:t>
            </a:r>
            <a:endParaRPr lang="en-IN" sz="1400" dirty="0"/>
          </a:p>
        </p:txBody>
      </p:sp>
      <p:sp>
        <p:nvSpPr>
          <p:cNvPr id="16" name="Rectangle 15">
            <a:extLst>
              <a:ext uri="{FF2B5EF4-FFF2-40B4-BE49-F238E27FC236}">
                <a16:creationId xmlns:a16="http://schemas.microsoft.com/office/drawing/2014/main" id="{5E7B6BF2-9A2F-49F3-9C1C-6952DFCF437C}"/>
              </a:ext>
            </a:extLst>
          </p:cNvPr>
          <p:cNvSpPr/>
          <p:nvPr/>
        </p:nvSpPr>
        <p:spPr>
          <a:xfrm>
            <a:off x="2364905" y="4404876"/>
            <a:ext cx="1069448" cy="83355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Target Detection</a:t>
            </a:r>
            <a:endParaRPr lang="en-IN" sz="1400" dirty="0"/>
          </a:p>
        </p:txBody>
      </p:sp>
      <p:cxnSp>
        <p:nvCxnSpPr>
          <p:cNvPr id="17" name="Straight Arrow Connector 16">
            <a:extLst>
              <a:ext uri="{FF2B5EF4-FFF2-40B4-BE49-F238E27FC236}">
                <a16:creationId xmlns:a16="http://schemas.microsoft.com/office/drawing/2014/main" id="{027FBE38-A725-4136-B5D3-3500953A82AC}"/>
              </a:ext>
            </a:extLst>
          </p:cNvPr>
          <p:cNvCxnSpPr>
            <a:stCxn id="10" idx="3"/>
          </p:cNvCxnSpPr>
          <p:nvPr/>
        </p:nvCxnSpPr>
        <p:spPr>
          <a:xfrm>
            <a:off x="1669675" y="2923405"/>
            <a:ext cx="41505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B16CE7E3-ACB7-4596-826D-F0E7452903A7}"/>
              </a:ext>
            </a:extLst>
          </p:cNvPr>
          <p:cNvCxnSpPr/>
          <p:nvPr/>
        </p:nvCxnSpPr>
        <p:spPr>
          <a:xfrm>
            <a:off x="609480" y="3637389"/>
            <a:ext cx="0" cy="160104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9" name="Connector: Elbow 23">
            <a:extLst>
              <a:ext uri="{FF2B5EF4-FFF2-40B4-BE49-F238E27FC236}">
                <a16:creationId xmlns:a16="http://schemas.microsoft.com/office/drawing/2014/main" id="{19573CC8-6F29-4AAD-9F5C-7168C9E6132D}"/>
              </a:ext>
            </a:extLst>
          </p:cNvPr>
          <p:cNvCxnSpPr/>
          <p:nvPr/>
        </p:nvCxnSpPr>
        <p:spPr>
          <a:xfrm flipV="1">
            <a:off x="1294228" y="4821655"/>
            <a:ext cx="790498" cy="386216"/>
          </a:xfrm>
          <a:prstGeom prst="bentConnector3">
            <a:avLst>
              <a:gd name="adj1" fmla="val -1608"/>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a:extLst>
              <a:ext uri="{FF2B5EF4-FFF2-40B4-BE49-F238E27FC236}">
                <a16:creationId xmlns:a16="http://schemas.microsoft.com/office/drawing/2014/main" id="{0C3C79C2-B32F-4F69-B937-40D9D9EE509C}"/>
              </a:ext>
            </a:extLst>
          </p:cNvPr>
          <p:cNvCxnSpPr/>
          <p:nvPr/>
        </p:nvCxnSpPr>
        <p:spPr>
          <a:xfrm>
            <a:off x="10101044" y="3053061"/>
            <a:ext cx="396000" cy="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9A685A48-DA11-447B-8B85-16F721DB4C7E}"/>
              </a:ext>
            </a:extLst>
          </p:cNvPr>
          <p:cNvCxnSpPr/>
          <p:nvPr/>
        </p:nvCxnSpPr>
        <p:spPr>
          <a:xfrm>
            <a:off x="10112764" y="3585290"/>
            <a:ext cx="396000" cy="0"/>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2" name="Connector: Elbow 29">
            <a:extLst>
              <a:ext uri="{FF2B5EF4-FFF2-40B4-BE49-F238E27FC236}">
                <a16:creationId xmlns:a16="http://schemas.microsoft.com/office/drawing/2014/main" id="{B16233F1-5509-4679-9451-00B0813B6CB9}"/>
              </a:ext>
            </a:extLst>
          </p:cNvPr>
          <p:cNvCxnSpPr>
            <a:stCxn id="6" idx="3"/>
            <a:endCxn id="5" idx="1"/>
          </p:cNvCxnSpPr>
          <p:nvPr/>
        </p:nvCxnSpPr>
        <p:spPr>
          <a:xfrm>
            <a:off x="8358188" y="2421527"/>
            <a:ext cx="360000" cy="72000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Elbow 31">
            <a:extLst>
              <a:ext uri="{FF2B5EF4-FFF2-40B4-BE49-F238E27FC236}">
                <a16:creationId xmlns:a16="http://schemas.microsoft.com/office/drawing/2014/main" id="{B63631F3-AC89-4238-B11D-29FDC2F8FC4E}"/>
              </a:ext>
            </a:extLst>
          </p:cNvPr>
          <p:cNvCxnSpPr>
            <a:cxnSpLocks/>
            <a:stCxn id="5" idx="1"/>
            <a:endCxn id="7" idx="3"/>
          </p:cNvCxnSpPr>
          <p:nvPr/>
        </p:nvCxnSpPr>
        <p:spPr>
          <a:xfrm rot="10800000" flipV="1">
            <a:off x="8413657" y="3395164"/>
            <a:ext cx="280179" cy="137759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2FD16A39-3C83-461D-BA12-1D7B669E2A9F}"/>
              </a:ext>
            </a:extLst>
          </p:cNvPr>
          <p:cNvCxnSpPr>
            <a:cxnSpLocks/>
            <a:stCxn id="7" idx="1"/>
          </p:cNvCxnSpPr>
          <p:nvPr/>
        </p:nvCxnSpPr>
        <p:spPr>
          <a:xfrm flipH="1">
            <a:off x="6825182" y="4772764"/>
            <a:ext cx="1812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E09E8ED5-FD71-44B5-B712-1E360C88AC85}"/>
              </a:ext>
            </a:extLst>
          </p:cNvPr>
          <p:cNvCxnSpPr>
            <a:endCxn id="6" idx="1"/>
          </p:cNvCxnSpPr>
          <p:nvPr/>
        </p:nvCxnSpPr>
        <p:spPr>
          <a:xfrm>
            <a:off x="6802546" y="2413785"/>
            <a:ext cx="259367" cy="77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22C57D5-B65A-4356-AB38-4C531C62AE1F}"/>
              </a:ext>
            </a:extLst>
          </p:cNvPr>
          <p:cNvSpPr txBox="1"/>
          <p:nvPr/>
        </p:nvSpPr>
        <p:spPr>
          <a:xfrm>
            <a:off x="1061998" y="4243402"/>
            <a:ext cx="1022728" cy="646331"/>
          </a:xfrm>
          <a:prstGeom prst="rect">
            <a:avLst/>
          </a:prstGeom>
          <a:noFill/>
        </p:spPr>
        <p:txBody>
          <a:bodyPr wrap="square" rtlCol="0" anchor="ctr">
            <a:spAutoFit/>
          </a:bodyPr>
          <a:lstStyle/>
          <a:p>
            <a:r>
              <a:rPr lang="en-US" dirty="0"/>
              <a:t>10G ethernet</a:t>
            </a:r>
            <a:endParaRPr lang="en-IN" dirty="0"/>
          </a:p>
        </p:txBody>
      </p:sp>
      <p:sp>
        <p:nvSpPr>
          <p:cNvPr id="27" name="TextBox 26">
            <a:extLst>
              <a:ext uri="{FF2B5EF4-FFF2-40B4-BE49-F238E27FC236}">
                <a16:creationId xmlns:a16="http://schemas.microsoft.com/office/drawing/2014/main" id="{12424E00-7014-435A-966C-AF86E6280511}"/>
              </a:ext>
            </a:extLst>
          </p:cNvPr>
          <p:cNvSpPr txBox="1"/>
          <p:nvPr/>
        </p:nvSpPr>
        <p:spPr>
          <a:xfrm>
            <a:off x="172383" y="4309221"/>
            <a:ext cx="1022728" cy="369332"/>
          </a:xfrm>
          <a:prstGeom prst="rect">
            <a:avLst/>
          </a:prstGeom>
          <a:noFill/>
        </p:spPr>
        <p:txBody>
          <a:bodyPr wrap="square" rtlCol="0" anchor="ctr">
            <a:spAutoFit/>
          </a:bodyPr>
          <a:lstStyle/>
          <a:p>
            <a:r>
              <a:rPr lang="en-US" dirty="0"/>
              <a:t>1G </a:t>
            </a:r>
            <a:endParaRPr lang="en-IN" dirty="0"/>
          </a:p>
        </p:txBody>
      </p:sp>
      <p:sp>
        <p:nvSpPr>
          <p:cNvPr id="28" name="TextBox 27">
            <a:extLst>
              <a:ext uri="{FF2B5EF4-FFF2-40B4-BE49-F238E27FC236}">
                <a16:creationId xmlns:a16="http://schemas.microsoft.com/office/drawing/2014/main" id="{7B1520BD-3F4A-4BAE-A100-CD39CA9EEF15}"/>
              </a:ext>
            </a:extLst>
          </p:cNvPr>
          <p:cNvSpPr txBox="1"/>
          <p:nvPr/>
        </p:nvSpPr>
        <p:spPr>
          <a:xfrm>
            <a:off x="1584877" y="2565228"/>
            <a:ext cx="1022728" cy="369332"/>
          </a:xfrm>
          <a:prstGeom prst="rect">
            <a:avLst/>
          </a:prstGeom>
          <a:noFill/>
        </p:spPr>
        <p:txBody>
          <a:bodyPr wrap="square" rtlCol="0" anchor="ctr">
            <a:spAutoFit/>
          </a:bodyPr>
          <a:lstStyle/>
          <a:p>
            <a:r>
              <a:rPr lang="en-US" dirty="0"/>
              <a:t>1G </a:t>
            </a:r>
            <a:endParaRPr lang="en-IN" dirty="0"/>
          </a:p>
        </p:txBody>
      </p:sp>
      <p:sp>
        <p:nvSpPr>
          <p:cNvPr id="29" name="Arrow: Left 40">
            <a:extLst>
              <a:ext uri="{FF2B5EF4-FFF2-40B4-BE49-F238E27FC236}">
                <a16:creationId xmlns:a16="http://schemas.microsoft.com/office/drawing/2014/main" id="{2774C497-D0D8-4404-80E5-827BFC2F72FC}"/>
              </a:ext>
            </a:extLst>
          </p:cNvPr>
          <p:cNvSpPr/>
          <p:nvPr/>
        </p:nvSpPr>
        <p:spPr>
          <a:xfrm>
            <a:off x="4717055" y="6195674"/>
            <a:ext cx="6907022" cy="617072"/>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Micro doppler extraction </a:t>
            </a:r>
            <a:endParaRPr lang="en-IN" dirty="0"/>
          </a:p>
        </p:txBody>
      </p:sp>
      <p:sp>
        <p:nvSpPr>
          <p:cNvPr id="30" name="Arrow: Left 41">
            <a:extLst>
              <a:ext uri="{FF2B5EF4-FFF2-40B4-BE49-F238E27FC236}">
                <a16:creationId xmlns:a16="http://schemas.microsoft.com/office/drawing/2014/main" id="{3AC1F313-1AE3-4DB0-8C7B-3B57AF20D601}"/>
              </a:ext>
            </a:extLst>
          </p:cNvPr>
          <p:cNvSpPr/>
          <p:nvPr/>
        </p:nvSpPr>
        <p:spPr>
          <a:xfrm>
            <a:off x="2084726" y="6182818"/>
            <a:ext cx="2593069" cy="675182"/>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Target detection</a:t>
            </a:r>
            <a:endParaRPr lang="en-IN" dirty="0"/>
          </a:p>
        </p:txBody>
      </p:sp>
      <p:sp>
        <p:nvSpPr>
          <p:cNvPr id="31" name="Arrow: Left 42">
            <a:extLst>
              <a:ext uri="{FF2B5EF4-FFF2-40B4-BE49-F238E27FC236}">
                <a16:creationId xmlns:a16="http://schemas.microsoft.com/office/drawing/2014/main" id="{8116FBDA-B2D6-4CAF-A4ED-2B7BA5677A7D}"/>
              </a:ext>
            </a:extLst>
          </p:cNvPr>
          <p:cNvSpPr/>
          <p:nvPr/>
        </p:nvSpPr>
        <p:spPr>
          <a:xfrm>
            <a:off x="0" y="6195674"/>
            <a:ext cx="2080030" cy="617072"/>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Classification</a:t>
            </a:r>
            <a:endParaRPr lang="en-IN" dirty="0"/>
          </a:p>
        </p:txBody>
      </p:sp>
      <p:sp>
        <p:nvSpPr>
          <p:cNvPr id="32" name="Arrow: Right 43">
            <a:extLst>
              <a:ext uri="{FF2B5EF4-FFF2-40B4-BE49-F238E27FC236}">
                <a16:creationId xmlns:a16="http://schemas.microsoft.com/office/drawing/2014/main" id="{25A29AEA-DA12-4C03-BD17-405FF8C02387}"/>
              </a:ext>
            </a:extLst>
          </p:cNvPr>
          <p:cNvSpPr/>
          <p:nvPr/>
        </p:nvSpPr>
        <p:spPr>
          <a:xfrm>
            <a:off x="2111684" y="1017363"/>
            <a:ext cx="6353283" cy="667667"/>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Ultra low phase noise transmitter design</a:t>
            </a:r>
            <a:endParaRPr lang="en-IN" dirty="0"/>
          </a:p>
        </p:txBody>
      </p:sp>
      <p:sp>
        <p:nvSpPr>
          <p:cNvPr id="33" name="CustomShape 1">
            <a:extLst>
              <a:ext uri="{FF2B5EF4-FFF2-40B4-BE49-F238E27FC236}">
                <a16:creationId xmlns:a16="http://schemas.microsoft.com/office/drawing/2014/main" id="{7207D551-8457-455A-B5A3-4EC1F872D291}"/>
              </a:ext>
            </a:extLst>
          </p:cNvPr>
          <p:cNvSpPr/>
          <p:nvPr/>
        </p:nvSpPr>
        <p:spPr>
          <a:xfrm>
            <a:off x="891420" y="0"/>
            <a:ext cx="10513800" cy="82645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1" spc="-1" dirty="0">
                <a:solidFill>
                  <a:srgbClr val="0000CC"/>
                </a:solidFill>
                <a:uFill>
                  <a:solidFill>
                    <a:srgbClr val="FFFFFF"/>
                  </a:solidFill>
                </a:uFill>
                <a:latin typeface="Calibri"/>
                <a:ea typeface="ＭＳ Ｐゴシック"/>
              </a:rPr>
              <a:t>Research and Development</a:t>
            </a:r>
          </a:p>
        </p:txBody>
      </p:sp>
    </p:spTree>
    <p:extLst>
      <p:ext uri="{BB962C8B-B14F-4D97-AF65-F5344CB8AC3E}">
        <p14:creationId xmlns:p14="http://schemas.microsoft.com/office/powerpoint/2010/main" val="114225043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278F95-CA4B-AAC9-346E-3B0247CBBE62}"/>
              </a:ext>
            </a:extLst>
          </p:cNvPr>
          <p:cNvSpPr txBox="1">
            <a:spLocks/>
          </p:cNvSpPr>
          <p:nvPr/>
        </p:nvSpPr>
        <p:spPr>
          <a:xfrm>
            <a:off x="191344" y="17755"/>
            <a:ext cx="10972440" cy="879713"/>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N" b="1" spc="-1" dirty="0">
                <a:solidFill>
                  <a:srgbClr val="0000CC"/>
                </a:solidFill>
                <a:uFill>
                  <a:solidFill>
                    <a:srgbClr val="FFFFFF"/>
                  </a:solidFill>
                </a:uFill>
                <a:latin typeface="Calibri"/>
                <a:ea typeface="ＭＳ Ｐゴシック"/>
                <a:cs typeface="+mn-cs"/>
              </a:rPr>
              <a:t>Direct Sampling Digital transceiver </a:t>
            </a:r>
          </a:p>
        </p:txBody>
      </p:sp>
      <p:pic>
        <p:nvPicPr>
          <p:cNvPr id="5" name="Picture 4">
            <a:extLst>
              <a:ext uri="{FF2B5EF4-FFF2-40B4-BE49-F238E27FC236}">
                <a16:creationId xmlns:a16="http://schemas.microsoft.com/office/drawing/2014/main" id="{CD2D7AC2-333D-AF9F-8BFE-20CA32141676}"/>
              </a:ext>
            </a:extLst>
          </p:cNvPr>
          <p:cNvPicPr>
            <a:picLocks noChangeAspect="1"/>
          </p:cNvPicPr>
          <p:nvPr/>
        </p:nvPicPr>
        <p:blipFill>
          <a:blip r:embed="rId2"/>
          <a:stretch>
            <a:fillRect/>
          </a:stretch>
        </p:blipFill>
        <p:spPr>
          <a:xfrm>
            <a:off x="1544713" y="897468"/>
            <a:ext cx="8487054" cy="5606249"/>
          </a:xfrm>
          <a:prstGeom prst="rect">
            <a:avLst/>
          </a:prstGeom>
        </p:spPr>
      </p:pic>
    </p:spTree>
    <p:extLst>
      <p:ext uri="{BB962C8B-B14F-4D97-AF65-F5344CB8AC3E}">
        <p14:creationId xmlns:p14="http://schemas.microsoft.com/office/powerpoint/2010/main" val="1215209209"/>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5480</TotalTime>
  <Words>940</Words>
  <Application>Microsoft Office PowerPoint</Application>
  <PresentationFormat>Widescreen</PresentationFormat>
  <Paragraphs>174</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Google Sans</vt:lpstr>
      <vt:lpstr>NimbusRomNo9L-Regu</vt:lpstr>
      <vt:lpstr>Tahoma</vt:lpstr>
      <vt:lpstr>Times New Roman</vt:lpstr>
      <vt:lpstr>Tw Cen MT</vt:lpstr>
      <vt:lpstr>Wingdings</vt:lpstr>
      <vt:lpstr>Office Theme</vt:lpstr>
      <vt:lpstr>PowerPoint Presentation</vt:lpstr>
      <vt:lpstr>Agenda  </vt:lpstr>
      <vt:lpstr>Introduction  </vt:lpstr>
      <vt:lpstr>PowerPoint Presentation</vt:lpstr>
      <vt:lpstr>                Brief on M.Tech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RFC</dc:creator>
  <cp:lastModifiedBy>apoorvasingh.iitd@gmail.com</cp:lastModifiedBy>
  <cp:revision>267</cp:revision>
  <dcterms:created xsi:type="dcterms:W3CDTF">2017-07-21T04:59:23Z</dcterms:created>
  <dcterms:modified xsi:type="dcterms:W3CDTF">2025-06-04T19:04:55Z</dcterms:modified>
</cp:coreProperties>
</file>